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9"/>
  </p:notesMasterIdLst>
  <p:handoutMasterIdLst>
    <p:handoutMasterId r:id="rId40"/>
  </p:handoutMasterIdLst>
  <p:sldIdLst>
    <p:sldId id="636" r:id="rId4"/>
    <p:sldId id="258" r:id="rId5"/>
    <p:sldId id="637" r:id="rId6"/>
    <p:sldId id="638" r:id="rId7"/>
    <p:sldId id="639" r:id="rId8"/>
    <p:sldId id="257" r:id="rId9"/>
    <p:sldId id="280" r:id="rId10"/>
    <p:sldId id="654" r:id="rId11"/>
    <p:sldId id="597" r:id="rId12"/>
    <p:sldId id="598" r:id="rId13"/>
    <p:sldId id="655" r:id="rId14"/>
    <p:sldId id="366" r:id="rId15"/>
    <p:sldId id="340" r:id="rId16"/>
    <p:sldId id="370" r:id="rId17"/>
    <p:sldId id="371" r:id="rId18"/>
    <p:sldId id="599" r:id="rId19"/>
    <p:sldId id="600" r:id="rId20"/>
    <p:sldId id="601" r:id="rId21"/>
    <p:sldId id="602" r:id="rId22"/>
    <p:sldId id="603" r:id="rId23"/>
    <p:sldId id="604" r:id="rId24"/>
    <p:sldId id="605" r:id="rId25"/>
    <p:sldId id="606" r:id="rId26"/>
    <p:sldId id="607" r:id="rId27"/>
    <p:sldId id="608" r:id="rId28"/>
    <p:sldId id="609" r:id="rId29"/>
    <p:sldId id="610" r:id="rId30"/>
    <p:sldId id="611" r:id="rId31"/>
    <p:sldId id="612" r:id="rId32"/>
    <p:sldId id="613" r:id="rId33"/>
    <p:sldId id="402" r:id="rId34"/>
    <p:sldId id="459" r:id="rId35"/>
    <p:sldId id="592" r:id="rId36"/>
    <p:sldId id="407" r:id="rId37"/>
    <p:sldId id="268" r:id="rId38"/>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notesMaster" Target="notesMasters/notes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5148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5</a:t>
            </a:r>
            <a:r>
              <a:rPr lang="zh-CN" altLang="en-US" sz="1800" b="0" dirty="0">
                <a:latin typeface="微软雅黑" panose="020B0503020204020204" pitchFamily="34" charset="-122"/>
                <a:ea typeface="微软雅黑" panose="020B0503020204020204" pitchFamily="34" charset="-122"/>
              </a:rPr>
              <a:t>章配置网络和</a:t>
            </a:r>
            <a:r>
              <a:rPr lang="en-US" altLang="zh-CN" sz="1800" b="0" dirty="0">
                <a:latin typeface="微软雅黑" panose="020B0503020204020204" pitchFamily="34" charset="-122"/>
                <a:ea typeface="微软雅黑" panose="020B0503020204020204" pitchFamily="34" charset="-122"/>
              </a:rPr>
              <a:t>firewall</a:t>
            </a:r>
            <a:r>
              <a:rPr lang="zh-CN" altLang="en-US" sz="1800" b="0" dirty="0">
                <a:latin typeface="微软雅黑" panose="020B0503020204020204" pitchFamily="34" charset="-122"/>
                <a:ea typeface="微软雅黑" panose="020B0503020204020204" pitchFamily="34" charset="-122"/>
              </a:rPr>
              <a:t>防火墙</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57" y="0"/>
            <a:ext cx="12198350" cy="6859588"/>
          </a:xfrm>
          <a:prstGeom prst="rect">
            <a:avLst/>
          </a:prstGeom>
        </p:spPr>
      </p:pic>
      <p:sp>
        <p:nvSpPr>
          <p:cNvPr id="18" name="TextBox 17"/>
          <p:cNvSpPr txBox="1"/>
          <p:nvPr/>
        </p:nvSpPr>
        <p:spPr>
          <a:xfrm>
            <a:off x="3051175" y="1116654"/>
            <a:ext cx="1812810" cy="860425"/>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第</a:t>
            </a:r>
            <a:r>
              <a:rPr lang="en-US" altLang="zh-CN" sz="4800" dirty="0">
                <a:solidFill>
                  <a:schemeClr val="bg1"/>
                </a:solidFill>
              </a:rPr>
              <a:t>5</a:t>
            </a:r>
            <a:r>
              <a:rPr lang="zh-CN" altLang="en-US" sz="4800" dirty="0">
                <a:solidFill>
                  <a:schemeClr val="bg1"/>
                </a:solidFill>
              </a:rPr>
              <a:t>章 </a:t>
            </a:r>
            <a:endParaRPr lang="zh-CN" altLang="en-US" sz="4800" dirty="0">
              <a:solidFill>
                <a:schemeClr val="bg1"/>
              </a:solidFill>
            </a:endParaRPr>
          </a:p>
        </p:txBody>
      </p:sp>
      <p:sp>
        <p:nvSpPr>
          <p:cNvPr id="19" name="TextBox 18"/>
          <p:cNvSpPr txBox="1"/>
          <p:nvPr/>
        </p:nvSpPr>
        <p:spPr>
          <a:xfrm>
            <a:off x="4956175" y="1368889"/>
            <a:ext cx="6781800" cy="614045"/>
          </a:xfrm>
          <a:prstGeom prst="rect">
            <a:avLst/>
          </a:prstGeom>
          <a:noFill/>
        </p:spPr>
        <p:txBody>
          <a:bodyPr wrap="square" lIns="121963" tIns="60981" rIns="121963" bIns="60981" rtlCol="0">
            <a:spAutoFit/>
          </a:bodyPr>
          <a:lstStyle/>
          <a:p>
            <a:r>
              <a:rPr lang="zh-CN" altLang="en-US" sz="3200" b="1" dirty="0">
                <a:solidFill>
                  <a:schemeClr val="bg1"/>
                </a:solidFill>
              </a:rPr>
              <a:t>配置网络</a:t>
            </a:r>
            <a:endParaRPr lang="zh-CN" altLang="en-US" sz="3200" b="1" dirty="0">
              <a:solidFill>
                <a:schemeClr val="bg1"/>
              </a:solidFill>
            </a:endParaRPr>
          </a:p>
        </p:txBody>
      </p:sp>
      <p:sp>
        <p:nvSpPr>
          <p:cNvPr id="20" name="TextBox 19"/>
          <p:cNvSpPr txBox="1"/>
          <p:nvPr/>
        </p:nvSpPr>
        <p:spPr>
          <a:xfrm>
            <a:off x="26701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a:t>
            </a:r>
            <a:r>
              <a:rPr lang="en-US" altLang="zh-CN" dirty="0">
                <a:solidFill>
                  <a:srgbClr val="28A7E1"/>
                </a:solidFill>
              </a:rPr>
              <a:t> </a:t>
            </a:r>
            <a:r>
              <a:rPr lang="zh-CN" altLang="en-US">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4162165"/>
          </a:xfrm>
          <a:prstGeom prst="rect">
            <a:avLst/>
          </a:prstGeom>
          <a:noFill/>
        </p:spPr>
        <p:txBody>
          <a:bodyPr wrap="square" rtlCol="0" anchor="t">
            <a:spAutoFit/>
          </a:bodyPr>
          <a:lstStyle/>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NetworkManager</a:t>
            </a:r>
            <a:r>
              <a:rPr lang="zh-CN" altLang="en-US" sz="2000" dirty="0">
                <a:solidFill>
                  <a:srgbClr val="4C6062"/>
                </a:solidFill>
                <a:latin typeface="微软雅黑" panose="020B0503020204020204" pitchFamily="34" charset="-122"/>
                <a:ea typeface="微软雅黑" panose="020B0503020204020204" pitchFamily="34" charset="-122"/>
              </a:rPr>
              <a:t>的命令行接口</a:t>
            </a:r>
            <a:r>
              <a:rPr lang="en-US" altLang="zh-CN" sz="2000" dirty="0">
                <a:solidFill>
                  <a:srgbClr val="4C6062"/>
                </a:solidFill>
                <a:latin typeface="微软雅黑" panose="020B0503020204020204" pitchFamily="34" charset="-122"/>
                <a:ea typeface="微软雅黑" panose="020B0503020204020204" pitchFamily="34" charset="-122"/>
              </a:rPr>
              <a:t>nmcli</a:t>
            </a:r>
            <a:r>
              <a:rPr lang="zh-CN" altLang="en-US" sz="2000" dirty="0">
                <a:solidFill>
                  <a:srgbClr val="4C6062"/>
                </a:solidFill>
                <a:latin typeface="微软雅黑" panose="020B0503020204020204" pitchFamily="34" charset="-122"/>
                <a:ea typeface="微软雅黑" panose="020B0503020204020204" pitchFamily="34" charset="-122"/>
              </a:rPr>
              <a:t>修改主机名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nmcli</a:t>
            </a:r>
            <a:r>
              <a:rPr lang="zh-CN" altLang="en-US" sz="2000" dirty="0">
                <a:solidFill>
                  <a:srgbClr val="4C6062"/>
                </a:solidFill>
                <a:latin typeface="微软雅黑" panose="020B0503020204020204" pitchFamily="34" charset="-122"/>
                <a:ea typeface="微软雅黑" panose="020B0503020204020204" pitchFamily="34" charset="-122"/>
              </a:rPr>
              <a:t>可以修改</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/hostname</a:t>
            </a:r>
            <a:r>
              <a:rPr lang="zh-CN" altLang="en-US" sz="2000" dirty="0">
                <a:solidFill>
                  <a:srgbClr val="4C6062"/>
                </a:solidFill>
                <a:latin typeface="微软雅黑" panose="020B0503020204020204" pitchFamily="34" charset="-122"/>
                <a:ea typeface="微软雅黑" panose="020B0503020204020204" pitchFamily="34" charset="-122"/>
              </a:rPr>
              <a:t>中的静态主机名。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查看主机名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[root@Server01 ~]# nmcli general hostname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my.smile.com</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设置新主机名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[root@Server01 ~]# nmcli general hostname Server01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[root@Server01 ~]# nmcli general hostname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2000" dirty="0">
                <a:solidFill>
                  <a:srgbClr val="4C6062"/>
                </a:solidFill>
                <a:latin typeface="微软雅黑" panose="020B0503020204020204" pitchFamily="34" charset="-122"/>
                <a:ea typeface="微软雅黑" panose="020B0503020204020204" pitchFamily="34" charset="-122"/>
              </a:rPr>
              <a:t>Server01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）重启</a:t>
            </a:r>
            <a:r>
              <a:rPr lang="en-US" altLang="zh-CN" sz="2000" dirty="0" err="1">
                <a:solidFill>
                  <a:srgbClr val="4C6062"/>
                </a:solidFill>
                <a:latin typeface="微软雅黑" panose="020B0503020204020204" pitchFamily="34" charset="-122"/>
                <a:ea typeface="微软雅黑" panose="020B0503020204020204" pitchFamily="34" charset="-122"/>
              </a:rPr>
              <a:t>hostnamed</a:t>
            </a:r>
            <a:r>
              <a:rPr lang="zh-CN" altLang="en-US" sz="2000" dirty="0">
                <a:solidFill>
                  <a:srgbClr val="4C6062"/>
                </a:solidFill>
                <a:latin typeface="微软雅黑" panose="020B0503020204020204" pitchFamily="34" charset="-122"/>
                <a:ea typeface="微软雅黑" panose="020B0503020204020204" pitchFamily="34" charset="-122"/>
              </a:rPr>
              <a:t>服务让</a:t>
            </a:r>
            <a:r>
              <a:rPr lang="en-US" altLang="zh-CN" sz="2000" dirty="0" err="1">
                <a:solidFill>
                  <a:srgbClr val="4C6062"/>
                </a:solidFill>
                <a:latin typeface="微软雅黑" panose="020B0503020204020204" pitchFamily="34" charset="-122"/>
                <a:ea typeface="微软雅黑" panose="020B0503020204020204" pitchFamily="34" charset="-122"/>
              </a:rPr>
              <a:t>hostnamectl</a:t>
            </a:r>
            <a:r>
              <a:rPr lang="zh-CN" altLang="en-US" sz="2000" dirty="0">
                <a:solidFill>
                  <a:srgbClr val="4C6062"/>
                </a:solidFill>
                <a:latin typeface="微软雅黑" panose="020B0503020204020204" pitchFamily="34" charset="-122"/>
                <a:ea typeface="微软雅黑" panose="020B0503020204020204" pitchFamily="34" charset="-122"/>
              </a:rPr>
              <a:t>知道静态主机名已经被修改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a:t>
            </a:r>
            <a:r>
              <a:rPr lang="en-US" altLang="zh-CN" sz="1800" dirty="0" err="1">
                <a:solidFill>
                  <a:srgbClr val="4C6062"/>
                </a:solidFill>
                <a:latin typeface="微软雅黑" panose="020B0503020204020204" pitchFamily="34" charset="-122"/>
                <a:ea typeface="微软雅黑" panose="020B0503020204020204" pitchFamily="34" charset="-122"/>
              </a:rPr>
              <a:t>systemd-hostnamed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修改主机名</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 name="图片 9"/>
          <p:cNvPicPr>
            <a:picLocks noChangeAspect="1"/>
          </p:cNvPicPr>
          <p:nvPr/>
        </p:nvPicPr>
        <p:blipFill>
          <a:blip r:embed="rId1"/>
          <a:stretch>
            <a:fillRect/>
          </a:stretch>
        </p:blipFill>
        <p:spPr>
          <a:xfrm flipV="1">
            <a:off x="1076327" y="2068453"/>
            <a:ext cx="10028789" cy="3494508"/>
          </a:xfrm>
          <a:prstGeom prst="rect">
            <a:avLst/>
          </a:prstGeom>
        </p:spPr>
      </p:pic>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防火墙概述</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30935" y="6127988"/>
            <a:ext cx="10028789" cy="525303"/>
          </a:xfrm>
          <a:prstGeom prst="rect">
            <a:avLst/>
          </a:prstGeom>
        </p:spPr>
      </p:pic>
      <p:sp>
        <p:nvSpPr>
          <p:cNvPr id="13" name="Rectangle 3"/>
          <p:cNvSpPr>
            <a:spLocks noChangeArrowheads="1"/>
          </p:cNvSpPr>
          <p:nvPr/>
        </p:nvSpPr>
        <p:spPr bwMode="auto">
          <a:xfrm>
            <a:off x="304800" y="30480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000" b="0" i="0" u="none" strike="noStrike" cap="none" normalizeH="0" baseline="0">
                <a:ln>
                  <a:noFill/>
                </a:ln>
                <a:solidFill>
                  <a:schemeClr val="tx1"/>
                </a:solidFill>
                <a:effectLst/>
                <a:latin typeface="Arial" panose="020B0604020202020204" pitchFamily="34" charset="0"/>
                <a:ea typeface="方正兰亭刊黑_GBK" charset="-122"/>
                <a:cs typeface="Times New Roman" panose="02020603050405020304" pitchFamily="18" charset="0"/>
              </a:rPr>
              <a:t>通常所说的网络防火墙是套用了古代</a:t>
            </a:r>
            <a:r>
              <a:rPr kumimoji="0" lang="zh-CN" altLang="en-US" sz="1000" b="0" i="0" u="none" strike="noStrike" cap="none" normalizeH="0" baseline="0">
                <a:ln>
                  <a:noFill/>
                </a:ln>
                <a:solidFill>
                  <a:srgbClr val="FF0000"/>
                </a:solidFill>
                <a:effectLst/>
                <a:latin typeface="Arial" panose="020B0604020202020204" pitchFamily="34" charset="0"/>
                <a:ea typeface="方正兰亭刊黑_GBK" charset="-122"/>
                <a:cs typeface="Times New Roman" panose="02020603050405020304" pitchFamily="18" charset="0"/>
              </a:rPr>
              <a:t>的</a:t>
            </a:r>
            <a:r>
              <a:rPr kumimoji="0" lang="zh-CN" altLang="en-US" sz="1000" b="0" i="0" u="none" strike="noStrike" cap="none" normalizeH="0" baseline="0">
                <a:ln>
                  <a:noFill/>
                </a:ln>
                <a:solidFill>
                  <a:schemeClr val="tx1"/>
                </a:solidFill>
                <a:effectLst/>
                <a:latin typeface="Arial" panose="020B0604020202020204" pitchFamily="34" charset="0"/>
                <a:ea typeface="方正兰亭刊黑_GBK" charset="-122"/>
                <a:cs typeface="Times New Roman" panose="02020603050405020304" pitchFamily="18" charset="0"/>
              </a:rPr>
              <a:t>防火墙的喻义，它指的是隔离在本地网络与外界网络之间的一道防御系统。防火墙可以使内部网络与互联网之间或者与其他外部网络间互相隔离、限制网络互访，以此来保护内部网络。</a:t>
            </a:r>
            <a:r>
              <a:rPr kumimoji="0" lang="zh-CN" altLang="en-US" sz="600" b="0" i="0" u="none" strike="noStrike" cap="none" normalizeH="0" baseline="0">
                <a:ln>
                  <a:noFill/>
                </a:ln>
                <a:solidFill>
                  <a:schemeClr val="tx1"/>
                </a:solidFill>
                <a:effectLst/>
                <a:latin typeface="Arial" panose="020B0604020202020204" pitchFamily="34" charset="0"/>
              </a:rPr>
              <a:t> </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14" name="文本框 13"/>
          <p:cNvSpPr txBox="1"/>
          <p:nvPr/>
        </p:nvSpPr>
        <p:spPr>
          <a:xfrm>
            <a:off x="1146336" y="1981994"/>
            <a:ext cx="9448639" cy="2346283"/>
          </a:xfrm>
          <a:prstGeom prst="rect">
            <a:avLst/>
          </a:prstGeom>
          <a:noFill/>
        </p:spPr>
        <p:txBody>
          <a:bodyPr wrap="square" rtlCol="0">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通常所说的网络防火墙是套用了古代防火墙的喻义，它指的是隔离在本地网络与外界网络之间的一道防御系统。防火墙可以使内部网络与互联网之间或者与其他外部网络间互相隔离、限制网络互访，以此来保护内部网络。</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zh-CN" sz="2000" dirty="0">
                <a:solidFill>
                  <a:srgbClr val="4C6062"/>
                </a:solidFill>
                <a:latin typeface="微软雅黑" panose="020B0503020204020204" pitchFamily="34" charset="-122"/>
                <a:ea typeface="微软雅黑" panose="020B0503020204020204" pitchFamily="34" charset="-122"/>
              </a:rPr>
              <a:t>防火墙的分类方法多种多样，不过从传统意义上讲，防火墙大致可以分为三大类，分别是“包过滤”“应用代理”“状态检测”。</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2807948"/>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本项目要用到</a:t>
            </a:r>
            <a:r>
              <a:rPr lang="en-US" altLang="zh-CN" sz="2000" kern="100" dirty="0">
                <a:effectLst/>
                <a:latin typeface="+mn-ea"/>
              </a:rPr>
              <a:t>Server01</a:t>
            </a:r>
            <a:r>
              <a:rPr lang="zh-CN" altLang="en-US" sz="2000" kern="100" dirty="0">
                <a:effectLst/>
                <a:latin typeface="+mn-ea"/>
              </a:rPr>
              <a:t>和</a:t>
            </a:r>
            <a:r>
              <a:rPr lang="en-US" altLang="zh-CN" sz="2000" kern="100" dirty="0">
                <a:effectLst/>
                <a:latin typeface="+mn-ea"/>
              </a:rPr>
              <a:t>Client1</a:t>
            </a:r>
            <a:r>
              <a:rPr lang="zh-CN" altLang="en-US" sz="2000" kern="100" dirty="0">
                <a:effectLst/>
                <a:latin typeface="+mn-ea"/>
              </a:rPr>
              <a:t>，完成的任务如下。</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）配置</a:t>
            </a:r>
            <a:r>
              <a:rPr lang="en-US" altLang="zh-CN" sz="2000" kern="100" dirty="0">
                <a:effectLst/>
                <a:latin typeface="+mn-ea"/>
              </a:rPr>
              <a:t>Server01</a:t>
            </a:r>
            <a:r>
              <a:rPr lang="zh-CN" altLang="en-US" sz="2000" kern="100" dirty="0">
                <a:effectLst/>
                <a:latin typeface="+mn-ea"/>
              </a:rPr>
              <a:t>和</a:t>
            </a:r>
            <a:r>
              <a:rPr lang="en-US" altLang="zh-CN" sz="2000" kern="100" dirty="0">
                <a:effectLst/>
                <a:latin typeface="+mn-ea"/>
              </a:rPr>
              <a:t>Client1</a:t>
            </a:r>
            <a:r>
              <a:rPr lang="zh-CN" altLang="en-US" sz="2000" kern="100" dirty="0">
                <a:effectLst/>
                <a:latin typeface="+mn-ea"/>
              </a:rPr>
              <a:t>的网络参数。</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）创建会话。</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）配置远程服务。</a:t>
            </a:r>
            <a:endParaRPr lang="zh-CN" altLang="en-US" sz="2000" kern="100" dirty="0">
              <a:effectLst/>
              <a:latin typeface="+mn-ea"/>
            </a:endParaRPr>
          </a:p>
          <a:p>
            <a:pPr indent="266700" algn="just">
              <a:lnSpc>
                <a:spcPct val="150000"/>
              </a:lnSpc>
            </a:pPr>
            <a:r>
              <a:rPr lang="zh-CN" altLang="en-US" sz="2000" kern="100" dirty="0">
                <a:effectLst/>
                <a:latin typeface="+mn-ea"/>
              </a:rPr>
              <a:t>其中</a:t>
            </a:r>
            <a:r>
              <a:rPr lang="en-US" altLang="zh-CN" sz="2000" kern="100" dirty="0">
                <a:effectLst/>
                <a:latin typeface="+mn-ea"/>
              </a:rPr>
              <a:t>Server01</a:t>
            </a:r>
            <a:r>
              <a:rPr lang="zh-CN" altLang="en-US" sz="2000" kern="100" dirty="0">
                <a:effectLst/>
                <a:latin typeface="+mn-ea"/>
              </a:rPr>
              <a:t>的</a:t>
            </a:r>
            <a:r>
              <a:rPr lang="en-US" altLang="zh-CN" sz="2000" kern="100" dirty="0">
                <a:effectLst/>
                <a:latin typeface="+mn-ea"/>
              </a:rPr>
              <a:t>IP</a:t>
            </a:r>
            <a:r>
              <a:rPr lang="zh-CN" altLang="en-US" sz="2000" kern="100" dirty="0">
                <a:effectLst/>
                <a:latin typeface="+mn-ea"/>
              </a:rPr>
              <a:t>地址为</a:t>
            </a:r>
            <a:r>
              <a:rPr lang="en-US" altLang="zh-CN" sz="2000" kern="100" dirty="0">
                <a:effectLst/>
                <a:latin typeface="+mn-ea"/>
              </a:rPr>
              <a:t>192.168.10.1/24</a:t>
            </a:r>
            <a:r>
              <a:rPr lang="zh-CN" altLang="en-US" sz="2000" kern="100" dirty="0">
                <a:effectLst/>
                <a:latin typeface="+mn-ea"/>
              </a:rPr>
              <a:t>，</a:t>
            </a:r>
            <a:r>
              <a:rPr lang="en-US" altLang="zh-CN" sz="2000" kern="100" dirty="0">
                <a:effectLst/>
                <a:latin typeface="+mn-ea"/>
              </a:rPr>
              <a:t>Client1</a:t>
            </a:r>
            <a:r>
              <a:rPr lang="zh-CN" altLang="en-US" sz="2000" kern="100" dirty="0">
                <a:effectLst/>
                <a:latin typeface="+mn-ea"/>
              </a:rPr>
              <a:t>的</a:t>
            </a:r>
            <a:r>
              <a:rPr lang="en-US" altLang="zh-CN" sz="2000" kern="100" dirty="0">
                <a:effectLst/>
                <a:latin typeface="+mn-ea"/>
              </a:rPr>
              <a:t>IP</a:t>
            </a:r>
            <a:r>
              <a:rPr lang="zh-CN" altLang="en-US" sz="2000" kern="100" dirty="0">
                <a:effectLst/>
                <a:latin typeface="+mn-ea"/>
              </a:rPr>
              <a:t>地址为</a:t>
            </a:r>
            <a:r>
              <a:rPr lang="en-US" altLang="zh-CN" sz="2000" kern="100" dirty="0">
                <a:effectLst/>
                <a:latin typeface="+mn-ea"/>
              </a:rPr>
              <a:t>192.168.10.21/24</a:t>
            </a:r>
            <a:r>
              <a:rPr lang="zh-CN" altLang="en-US" sz="2000" kern="100" dirty="0">
                <a:effectLst/>
                <a:latin typeface="+mn-ea"/>
              </a:rPr>
              <a:t>，两台计算机的网络连接方式都是桥接模式。</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任务5-1</a:t>
            </a:r>
            <a:r>
              <a:rPr lang="en-US" altLang="zh-CN" dirty="0"/>
              <a:t>  </a:t>
            </a:r>
            <a:r>
              <a:rPr lang="zh-CN" altLang="en-US" dirty="0"/>
              <a:t>使用系统菜单配置网络</a:t>
            </a:r>
            <a:endParaRPr lang="zh-CN" altLang="en-US" b="0" dirty="0"/>
          </a:p>
        </p:txBody>
      </p:sp>
      <p:sp>
        <p:nvSpPr>
          <p:cNvPr id="2" name="文本框 1"/>
          <p:cNvSpPr txBox="1"/>
          <p:nvPr/>
        </p:nvSpPr>
        <p:spPr>
          <a:xfrm>
            <a:off x="984793" y="1471587"/>
            <a:ext cx="9888772" cy="342350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以</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为例。任务栏上打开“启动器”，单击“控制中心”→“网络”→“有线网络”→“有线网卡”，在有线网卡</a:t>
            </a:r>
            <a:r>
              <a:rPr lang="en-US" altLang="zh-CN" sz="2000" dirty="0">
                <a:solidFill>
                  <a:srgbClr val="4C6062"/>
                </a:solidFill>
                <a:latin typeface="微软雅黑" panose="020B0503020204020204" pitchFamily="34" charset="-122"/>
                <a:ea typeface="微软雅黑" panose="020B0503020204020204" pitchFamily="34" charset="-122"/>
              </a:rPr>
              <a:t>ens32</a:t>
            </a:r>
            <a:r>
              <a:rPr lang="zh-CN" altLang="en-US" sz="2000" dirty="0">
                <a:solidFill>
                  <a:srgbClr val="4C6062"/>
                </a:solidFill>
                <a:latin typeface="微软雅黑" panose="020B0503020204020204" pitchFamily="34" charset="-122"/>
                <a:ea typeface="微软雅黑" panose="020B0503020204020204" pitchFamily="34" charset="-122"/>
              </a:rPr>
              <a:t>一栏右侧单击“</a:t>
            </a:r>
            <a:r>
              <a:rPr lang="en-US" altLang="zh-CN" sz="2000" dirty="0">
                <a:solidFill>
                  <a:srgbClr val="4C6062"/>
                </a:solidFill>
                <a:latin typeface="微软雅黑" panose="020B0503020204020204" pitchFamily="34" charset="-122"/>
                <a:ea typeface="微软雅黑" panose="020B0503020204020204" pitchFamily="34" charset="-122"/>
              </a:rPr>
              <a:t>&gt;”</a:t>
            </a:r>
            <a:r>
              <a:rPr lang="zh-CN" altLang="en-US" sz="2000" dirty="0">
                <a:solidFill>
                  <a:srgbClr val="4C6062"/>
                </a:solidFill>
                <a:latin typeface="微软雅黑" panose="020B0503020204020204" pitchFamily="34" charset="-122"/>
                <a:ea typeface="微软雅黑" panose="020B0503020204020204" pitchFamily="34" charset="-122"/>
              </a:rPr>
              <a:t>，打开网络配置界面，一步步完成网络配置。过程如图。</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设置完成后，单击“应用”按钮应用配置，回到图</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所示的界面。注意网络连接应该设置在“打开”状态，如果在“关闭”状态，请进行修改。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③再次单击齿轮按钮，显示图</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所示的最终配置结果，一定勾选“自动连接”选项，否则计算机启动后不能自动连接网络</a:t>
            </a:r>
            <a:r>
              <a:rPr lang="en-US" altLang="zh-CN"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4862360"/>
            <a:ext cx="10028789" cy="1844033"/>
          </a:xfrm>
          <a:prstGeom prst="rect">
            <a:avLst/>
          </a:prstGeom>
        </p:spPr>
      </p:pic>
      <p:sp>
        <p:nvSpPr>
          <p:cNvPr id="8" name="Rectangle 2"/>
          <p:cNvSpPr>
            <a:spLocks noChangeArrowheads="1"/>
          </p:cNvSpPr>
          <p:nvPr/>
        </p:nvSpPr>
        <p:spPr bwMode="auto">
          <a:xfrm>
            <a:off x="1831975" y="4378351"/>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375" y="5014420"/>
            <a:ext cx="1926011" cy="1490198"/>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l="54301"/>
          <a:stretch>
            <a:fillRect/>
          </a:stretch>
        </p:blipFill>
        <p:spPr bwMode="auto">
          <a:xfrm>
            <a:off x="5161862" y="4868412"/>
            <a:ext cx="1071031" cy="180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7375" y="4930566"/>
            <a:ext cx="2209800" cy="1713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任务5-1</a:t>
            </a:r>
            <a:r>
              <a:rPr lang="en-US" altLang="zh-CN" dirty="0"/>
              <a:t>  </a:t>
            </a:r>
            <a:r>
              <a:rPr lang="zh-CN" altLang="en-US" dirty="0"/>
              <a:t>使用系统菜单配置网络</a:t>
            </a:r>
            <a:endParaRPr lang="zh-CN" altLang="en-US" b="0" dirty="0"/>
          </a:p>
        </p:txBody>
      </p:sp>
      <p:sp>
        <p:nvSpPr>
          <p:cNvPr id="2" name="文本框 1"/>
          <p:cNvSpPr txBox="1"/>
          <p:nvPr/>
        </p:nvSpPr>
        <p:spPr>
          <a:xfrm>
            <a:off x="984793" y="1471587"/>
            <a:ext cx="9888772" cy="496238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按同样方法配置</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的网络参数：</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地址为</a:t>
            </a:r>
            <a:r>
              <a:rPr lang="en-US" altLang="zh-CN" sz="2000" dirty="0">
                <a:solidFill>
                  <a:srgbClr val="4C6062"/>
                </a:solidFill>
                <a:latin typeface="微软雅黑" panose="020B0503020204020204" pitchFamily="34" charset="-122"/>
                <a:ea typeface="微软雅黑" panose="020B0503020204020204" pitchFamily="34" charset="-122"/>
              </a:rPr>
              <a:t>192.168.10.21/24</a:t>
            </a:r>
            <a:r>
              <a:rPr lang="zh-CN" altLang="en-US" sz="2000" dirty="0">
                <a:solidFill>
                  <a:srgbClr val="4C6062"/>
                </a:solidFill>
                <a:latin typeface="微软雅黑" panose="020B0503020204020204" pitchFamily="34" charset="-122"/>
                <a:ea typeface="微软雅黑" panose="020B0503020204020204" pitchFamily="34" charset="-122"/>
              </a:rPr>
              <a:t>，默认网关为</a:t>
            </a:r>
            <a:r>
              <a:rPr lang="en-US" altLang="zh-CN" sz="2000" dirty="0">
                <a:solidFill>
                  <a:srgbClr val="4C6062"/>
                </a:solidFill>
                <a:latin typeface="微软雅黑" panose="020B0503020204020204" pitchFamily="34" charset="-122"/>
                <a:ea typeface="微软雅黑" panose="020B0503020204020204" pitchFamily="34" charset="-122"/>
              </a:rPr>
              <a:t>192.168.10.254</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④ 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上测试与</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的连通性，测试成功。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ping 192.168.10.21 -c 4</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PING 192.168.10.20 (192.168.10.20) 56(84) bytes of data.</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64 bytes from 192.168.10.20: </a:t>
            </a:r>
            <a:r>
              <a:rPr lang="en-US" altLang="zh-CN" sz="1400" dirty="0" err="1">
                <a:solidFill>
                  <a:srgbClr val="4C6062"/>
                </a:solidFill>
                <a:latin typeface="微软雅黑" panose="020B0503020204020204" pitchFamily="34" charset="-122"/>
                <a:ea typeface="微软雅黑" panose="020B0503020204020204" pitchFamily="34" charset="-122"/>
              </a:rPr>
              <a:t>icmp_seq</a:t>
            </a:r>
            <a:r>
              <a:rPr lang="en-US" altLang="zh-CN" sz="1400" dirty="0">
                <a:solidFill>
                  <a:srgbClr val="4C6062"/>
                </a:solidFill>
                <a:latin typeface="微软雅黑" panose="020B0503020204020204" pitchFamily="34" charset="-122"/>
                <a:ea typeface="微软雅黑" panose="020B0503020204020204" pitchFamily="34" charset="-122"/>
              </a:rPr>
              <a:t>=1 </a:t>
            </a:r>
            <a:r>
              <a:rPr lang="en-US" altLang="zh-CN" sz="1400" dirty="0" err="1">
                <a:solidFill>
                  <a:srgbClr val="4C6062"/>
                </a:solidFill>
                <a:latin typeface="微软雅黑" panose="020B0503020204020204" pitchFamily="34" charset="-122"/>
                <a:ea typeface="微软雅黑" panose="020B0503020204020204" pitchFamily="34" charset="-122"/>
              </a:rPr>
              <a:t>ttl</a:t>
            </a:r>
            <a:r>
              <a:rPr lang="en-US" altLang="zh-CN" sz="1400" dirty="0">
                <a:solidFill>
                  <a:srgbClr val="4C6062"/>
                </a:solidFill>
                <a:latin typeface="微软雅黑" panose="020B0503020204020204" pitchFamily="34" charset="-122"/>
                <a:ea typeface="微软雅黑" panose="020B0503020204020204" pitchFamily="34" charset="-122"/>
              </a:rPr>
              <a:t>=64 time=0.452 </a:t>
            </a:r>
            <a:r>
              <a:rPr lang="en-US" altLang="zh-CN" sz="1400" dirty="0" err="1">
                <a:solidFill>
                  <a:srgbClr val="4C6062"/>
                </a:solidFill>
                <a:latin typeface="微软雅黑" panose="020B0503020204020204" pitchFamily="34" charset="-122"/>
                <a:ea typeface="微软雅黑" panose="020B0503020204020204" pitchFamily="34" charset="-122"/>
              </a:rPr>
              <a:t>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64 bytes from 192.168.10.20: </a:t>
            </a:r>
            <a:r>
              <a:rPr lang="en-US" altLang="zh-CN" sz="1400" dirty="0" err="1">
                <a:solidFill>
                  <a:srgbClr val="4C6062"/>
                </a:solidFill>
                <a:latin typeface="微软雅黑" panose="020B0503020204020204" pitchFamily="34" charset="-122"/>
                <a:ea typeface="微软雅黑" panose="020B0503020204020204" pitchFamily="34" charset="-122"/>
              </a:rPr>
              <a:t>icmp_seq</a:t>
            </a:r>
            <a:r>
              <a:rPr lang="en-US" altLang="zh-CN" sz="1400" dirty="0">
                <a:solidFill>
                  <a:srgbClr val="4C6062"/>
                </a:solidFill>
                <a:latin typeface="微软雅黑" panose="020B0503020204020204" pitchFamily="34" charset="-122"/>
                <a:ea typeface="微软雅黑" panose="020B0503020204020204" pitchFamily="34" charset="-122"/>
              </a:rPr>
              <a:t>=2 </a:t>
            </a:r>
            <a:r>
              <a:rPr lang="en-US" altLang="zh-CN" sz="1400" dirty="0" err="1">
                <a:solidFill>
                  <a:srgbClr val="4C6062"/>
                </a:solidFill>
                <a:latin typeface="微软雅黑" panose="020B0503020204020204" pitchFamily="34" charset="-122"/>
                <a:ea typeface="微软雅黑" panose="020B0503020204020204" pitchFamily="34" charset="-122"/>
              </a:rPr>
              <a:t>ttl</a:t>
            </a:r>
            <a:r>
              <a:rPr lang="en-US" altLang="zh-CN" sz="1400" dirty="0">
                <a:solidFill>
                  <a:srgbClr val="4C6062"/>
                </a:solidFill>
                <a:latin typeface="微软雅黑" panose="020B0503020204020204" pitchFamily="34" charset="-122"/>
                <a:ea typeface="微软雅黑" panose="020B0503020204020204" pitchFamily="34" charset="-122"/>
              </a:rPr>
              <a:t>=64 time=0.241 </a:t>
            </a:r>
            <a:r>
              <a:rPr lang="en-US" altLang="zh-CN" sz="1400" dirty="0" err="1">
                <a:solidFill>
                  <a:srgbClr val="4C6062"/>
                </a:solidFill>
                <a:latin typeface="微软雅黑" panose="020B0503020204020204" pitchFamily="34" charset="-122"/>
                <a:ea typeface="微软雅黑" panose="020B0503020204020204" pitchFamily="34" charset="-122"/>
              </a:rPr>
              <a:t>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64 bytes from 192.168.10.20: </a:t>
            </a:r>
            <a:r>
              <a:rPr lang="en-US" altLang="zh-CN" sz="1400" dirty="0" err="1">
                <a:solidFill>
                  <a:srgbClr val="4C6062"/>
                </a:solidFill>
                <a:latin typeface="微软雅黑" panose="020B0503020204020204" pitchFamily="34" charset="-122"/>
                <a:ea typeface="微软雅黑" panose="020B0503020204020204" pitchFamily="34" charset="-122"/>
              </a:rPr>
              <a:t>icmp_seq</a:t>
            </a:r>
            <a:r>
              <a:rPr lang="en-US" altLang="zh-CN" sz="1400" dirty="0">
                <a:solidFill>
                  <a:srgbClr val="4C6062"/>
                </a:solidFill>
                <a:latin typeface="微软雅黑" panose="020B0503020204020204" pitchFamily="34" charset="-122"/>
                <a:ea typeface="微软雅黑" panose="020B0503020204020204" pitchFamily="34" charset="-122"/>
              </a:rPr>
              <a:t>=3 </a:t>
            </a:r>
            <a:r>
              <a:rPr lang="en-US" altLang="zh-CN" sz="1400" dirty="0" err="1">
                <a:solidFill>
                  <a:srgbClr val="4C6062"/>
                </a:solidFill>
                <a:latin typeface="微软雅黑" panose="020B0503020204020204" pitchFamily="34" charset="-122"/>
                <a:ea typeface="微软雅黑" panose="020B0503020204020204" pitchFamily="34" charset="-122"/>
              </a:rPr>
              <a:t>ttl</a:t>
            </a:r>
            <a:r>
              <a:rPr lang="en-US" altLang="zh-CN" sz="1400" dirty="0">
                <a:solidFill>
                  <a:srgbClr val="4C6062"/>
                </a:solidFill>
                <a:latin typeface="微软雅黑" panose="020B0503020204020204" pitchFamily="34" charset="-122"/>
                <a:ea typeface="微软雅黑" panose="020B0503020204020204" pitchFamily="34" charset="-122"/>
              </a:rPr>
              <a:t>=64 time=0.341 </a:t>
            </a:r>
            <a:r>
              <a:rPr lang="en-US" altLang="zh-CN" sz="1400" dirty="0" err="1">
                <a:solidFill>
                  <a:srgbClr val="4C6062"/>
                </a:solidFill>
                <a:latin typeface="微软雅黑" panose="020B0503020204020204" pitchFamily="34" charset="-122"/>
                <a:ea typeface="微软雅黑" panose="020B0503020204020204" pitchFamily="34" charset="-122"/>
              </a:rPr>
              <a:t>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64 bytes from 192.168.10.20: </a:t>
            </a:r>
            <a:r>
              <a:rPr lang="en-US" altLang="zh-CN" sz="1400" dirty="0" err="1">
                <a:solidFill>
                  <a:srgbClr val="4C6062"/>
                </a:solidFill>
                <a:latin typeface="微软雅黑" panose="020B0503020204020204" pitchFamily="34" charset="-122"/>
                <a:ea typeface="微软雅黑" panose="020B0503020204020204" pitchFamily="34" charset="-122"/>
              </a:rPr>
              <a:t>icmp_seq</a:t>
            </a:r>
            <a:r>
              <a:rPr lang="en-US" altLang="zh-CN" sz="1400" dirty="0">
                <a:solidFill>
                  <a:srgbClr val="4C6062"/>
                </a:solidFill>
                <a:latin typeface="微软雅黑" panose="020B0503020204020204" pitchFamily="34" charset="-122"/>
                <a:ea typeface="微软雅黑" panose="020B0503020204020204" pitchFamily="34" charset="-122"/>
              </a:rPr>
              <a:t>=4 </a:t>
            </a:r>
            <a:r>
              <a:rPr lang="en-US" altLang="zh-CN" sz="1400" dirty="0" err="1">
                <a:solidFill>
                  <a:srgbClr val="4C6062"/>
                </a:solidFill>
                <a:latin typeface="微软雅黑" panose="020B0503020204020204" pitchFamily="34" charset="-122"/>
                <a:ea typeface="微软雅黑" panose="020B0503020204020204" pitchFamily="34" charset="-122"/>
              </a:rPr>
              <a:t>ttl</a:t>
            </a:r>
            <a:r>
              <a:rPr lang="en-US" altLang="zh-CN" sz="1400" dirty="0">
                <a:solidFill>
                  <a:srgbClr val="4C6062"/>
                </a:solidFill>
                <a:latin typeface="微软雅黑" panose="020B0503020204020204" pitchFamily="34" charset="-122"/>
                <a:ea typeface="微软雅黑" panose="020B0503020204020204" pitchFamily="34" charset="-122"/>
              </a:rPr>
              <a:t>=64 time=0.263 </a:t>
            </a:r>
            <a:r>
              <a:rPr lang="en-US" altLang="zh-CN" sz="1400" dirty="0" err="1">
                <a:solidFill>
                  <a:srgbClr val="4C6062"/>
                </a:solidFill>
                <a:latin typeface="微软雅黑" panose="020B0503020204020204" pitchFamily="34" charset="-122"/>
                <a:ea typeface="微软雅黑" panose="020B0503020204020204" pitchFamily="34" charset="-122"/>
              </a:rPr>
              <a:t>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--- 192.168.10.20 ping statistics ---</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4 packets transmitted, 4 received, 0% packet loss, time 3156ms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rtt</a:t>
            </a:r>
            <a:r>
              <a:rPr lang="en-US" altLang="zh-CN" sz="1400" dirty="0">
                <a:solidFill>
                  <a:srgbClr val="4C6062"/>
                </a:solidFill>
                <a:latin typeface="微软雅黑" panose="020B0503020204020204" pitchFamily="34" charset="-122"/>
                <a:ea typeface="微软雅黑" panose="020B0503020204020204" pitchFamily="34" charset="-122"/>
              </a:rPr>
              <a:t> min/avg/max/</a:t>
            </a:r>
            <a:r>
              <a:rPr lang="en-US" altLang="zh-CN" sz="1400" dirty="0" err="1">
                <a:solidFill>
                  <a:srgbClr val="4C6062"/>
                </a:solidFill>
                <a:latin typeface="微软雅黑" panose="020B0503020204020204" pitchFamily="34" charset="-122"/>
                <a:ea typeface="微软雅黑" panose="020B0503020204020204" pitchFamily="34" charset="-122"/>
              </a:rPr>
              <a:t>mdev</a:t>
            </a:r>
            <a:r>
              <a:rPr lang="en-US" altLang="zh-CN" sz="1400" dirty="0">
                <a:solidFill>
                  <a:srgbClr val="4C6062"/>
                </a:solidFill>
                <a:latin typeface="微软雅黑" panose="020B0503020204020204" pitchFamily="34" charset="-122"/>
                <a:ea typeface="微软雅黑" panose="020B0503020204020204" pitchFamily="34" charset="-122"/>
              </a:rPr>
              <a:t> = 0.241/0.324/0.452/0.082 </a:t>
            </a:r>
            <a:r>
              <a:rPr lang="en-US" altLang="zh-CN" sz="1400" dirty="0" err="1">
                <a:solidFill>
                  <a:srgbClr val="4C6062"/>
                </a:solidFill>
                <a:latin typeface="微软雅黑" panose="020B0503020204020204" pitchFamily="34" charset="-122"/>
                <a:ea typeface="微软雅黑" panose="020B0503020204020204" pitchFamily="34" charset="-122"/>
              </a:rPr>
              <a:t>ms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3277394"/>
            <a:ext cx="10028789" cy="2758433"/>
          </a:xfrm>
          <a:prstGeom prst="rect">
            <a:avLst/>
          </a:prstGeom>
        </p:spPr>
      </p:pic>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任务5-2</a:t>
            </a:r>
            <a:r>
              <a:rPr lang="en-US" altLang="zh-CN" dirty="0"/>
              <a:t>  </a:t>
            </a:r>
            <a:r>
              <a:rPr lang="zh-CN" altLang="en-US" dirty="0"/>
              <a:t>使用图形界面配置网络</a:t>
            </a:r>
            <a:endParaRPr lang="zh-CN" altLang="en-US" b="0" dirty="0"/>
          </a:p>
        </p:txBody>
      </p:sp>
      <p:sp>
        <p:nvSpPr>
          <p:cNvPr id="2" name="文本框 1"/>
          <p:cNvSpPr txBox="1"/>
          <p:nvPr/>
        </p:nvSpPr>
        <p:spPr>
          <a:xfrm>
            <a:off x="984793" y="1471587"/>
            <a:ext cx="9888772"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fi-FI" sz="2000" dirty="0">
                <a:solidFill>
                  <a:srgbClr val="4C6062"/>
                </a:solidFill>
                <a:latin typeface="微软雅黑" panose="020B0503020204020204" pitchFamily="34" charset="-122"/>
                <a:ea typeface="微软雅黑" panose="020B0503020204020204" pitchFamily="34" charset="-122"/>
              </a:rPr>
              <a:t>使用图形界面配置网络是比较方便、简单的一种网络配置方式，仍以</a:t>
            </a:r>
            <a:r>
              <a:rPr lang="fi-FI" altLang="zh-CN" sz="2000" dirty="0">
                <a:solidFill>
                  <a:srgbClr val="4C6062"/>
                </a:solidFill>
                <a:latin typeface="微软雅黑" panose="020B0503020204020204" pitchFamily="34" charset="-122"/>
                <a:ea typeface="微软雅黑" panose="020B0503020204020204" pitchFamily="34" charset="-122"/>
              </a:rPr>
              <a:t>Server01</a:t>
            </a:r>
            <a:r>
              <a:rPr lang="zh-CN" altLang="fi-FI" sz="2000" dirty="0">
                <a:solidFill>
                  <a:srgbClr val="4C6062"/>
                </a:solidFill>
                <a:latin typeface="微软雅黑" panose="020B0503020204020204" pitchFamily="34" charset="-122"/>
                <a:ea typeface="微软雅黑" panose="020B0503020204020204" pitchFamily="34" charset="-122"/>
              </a:rPr>
              <a:t>为例。</a:t>
            </a:r>
            <a:endParaRPr lang="zh-CN" altLang="fi-FI"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fi-FI"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1</a:t>
            </a:r>
            <a:r>
              <a:rPr lang="zh-CN" altLang="fi-FI" sz="2000" dirty="0">
                <a:solidFill>
                  <a:srgbClr val="4C6062"/>
                </a:solidFill>
                <a:latin typeface="微软雅黑" panose="020B0503020204020204" pitchFamily="34" charset="-122"/>
                <a:ea typeface="微软雅黑" panose="020B0503020204020204" pitchFamily="34" charset="-122"/>
              </a:rPr>
              <a:t>）使用</a:t>
            </a:r>
            <a:r>
              <a:rPr lang="fi-FI" altLang="zh-CN" sz="2000" dirty="0">
                <a:solidFill>
                  <a:srgbClr val="4C6062"/>
                </a:solidFill>
                <a:latin typeface="微软雅黑" panose="020B0503020204020204" pitchFamily="34" charset="-122"/>
                <a:ea typeface="微软雅黑" panose="020B0503020204020204" pitchFamily="34" charset="-122"/>
              </a:rPr>
              <a:t>nmtui</a:t>
            </a:r>
            <a:r>
              <a:rPr lang="zh-CN" altLang="fi-FI" sz="2000" dirty="0">
                <a:solidFill>
                  <a:srgbClr val="4C6062"/>
                </a:solidFill>
                <a:latin typeface="微软雅黑" panose="020B0503020204020204" pitchFamily="34" charset="-122"/>
                <a:ea typeface="微软雅黑" panose="020B0503020204020204" pitchFamily="34" charset="-122"/>
              </a:rPr>
              <a:t>命令来配置网络。</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nmtui</a:t>
            </a:r>
            <a:endParaRPr lang="zh-CN" altLang="fi-FI"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将依次出现如下图形配置：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2591595"/>
            <a:ext cx="10028789" cy="533400"/>
          </a:xfrm>
          <a:prstGeom prst="rect">
            <a:avLst/>
          </a:prstGeom>
        </p:spPr>
      </p:pic>
      <p:pic>
        <p:nvPicPr>
          <p:cNvPr id="8" name="图片 7"/>
          <p:cNvPicPr>
            <a:picLocks noChangeAspect="1"/>
          </p:cNvPicPr>
          <p:nvPr/>
        </p:nvPicPr>
        <p:blipFill>
          <a:blip r:embed="rId1"/>
          <a:stretch>
            <a:fillRect/>
          </a:stretch>
        </p:blipFill>
        <p:spPr>
          <a:xfrm>
            <a:off x="1084780" y="3645454"/>
            <a:ext cx="10028789" cy="2298940"/>
          </a:xfrm>
          <a:prstGeom prst="rect">
            <a:avLst/>
          </a:prstGeom>
        </p:spPr>
      </p:pic>
      <p:pic>
        <p:nvPicPr>
          <p:cNvPr id="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375" y="3770046"/>
            <a:ext cx="1396514" cy="202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1784" y="3739619"/>
            <a:ext cx="10414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2088" y="3770046"/>
            <a:ext cx="25781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任务5-2</a:t>
            </a:r>
            <a:r>
              <a:rPr lang="en-US" altLang="zh-CN" dirty="0"/>
              <a:t>  </a:t>
            </a:r>
            <a:r>
              <a:rPr lang="zh-CN" altLang="en-US" dirty="0"/>
              <a:t>使用图形界面配置网络</a:t>
            </a:r>
            <a:endParaRPr lang="zh-CN" altLang="en-US" b="0" dirty="0"/>
          </a:p>
        </p:txBody>
      </p:sp>
      <p:sp>
        <p:nvSpPr>
          <p:cNvPr id="2" name="文本框 1"/>
          <p:cNvSpPr txBox="1"/>
          <p:nvPr/>
        </p:nvSpPr>
        <p:spPr>
          <a:xfrm>
            <a:off x="984793" y="1471587"/>
            <a:ext cx="9888772" cy="149989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）按下“显示”按钮，显示信息配置框，如图所示。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在服务器主机的网络配置信息中填写</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a:t>
            </a:r>
            <a:r>
              <a:rPr lang="en-US" altLang="zh-CN" sz="2000" dirty="0">
                <a:solidFill>
                  <a:srgbClr val="4C6062"/>
                </a:solidFill>
                <a:latin typeface="微软雅黑" panose="020B0503020204020204" pitchFamily="34" charset="-122"/>
                <a:ea typeface="微软雅黑" panose="020B0503020204020204" pitchFamily="34" charset="-122"/>
              </a:rPr>
              <a:t>192.168.10.1/24</a:t>
            </a:r>
            <a:r>
              <a:rPr lang="zh-CN" altLang="en-US" sz="2000" dirty="0">
                <a:solidFill>
                  <a:srgbClr val="4C6062"/>
                </a:solidFill>
                <a:latin typeface="微软雅黑" panose="020B0503020204020204" pitchFamily="34" charset="-122"/>
                <a:ea typeface="微软雅黑" panose="020B0503020204020204" pitchFamily="34" charset="-122"/>
              </a:rPr>
              <a:t>等信息，单击“确定”按钮</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84780" y="3124994"/>
            <a:ext cx="10028789" cy="2819400"/>
          </a:xfrm>
          <a:prstGeom prst="rect">
            <a:avLst/>
          </a:prstGeom>
        </p:spPr>
      </p:pic>
      <p:pic>
        <p:nvPicPr>
          <p:cNvPr id="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3230562"/>
            <a:ext cx="33591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5733" y="3205162"/>
            <a:ext cx="33782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任务5-2</a:t>
            </a:r>
            <a:r>
              <a:rPr lang="en-US" altLang="zh-CN" dirty="0"/>
              <a:t>  </a:t>
            </a:r>
            <a:r>
              <a:rPr lang="zh-CN" altLang="en-US" dirty="0"/>
              <a:t>使用图形界面配置网络</a:t>
            </a:r>
            <a:endParaRPr lang="zh-CN" altLang="en-US" b="0" dirty="0"/>
          </a:p>
        </p:txBody>
      </p:sp>
      <p:sp>
        <p:nvSpPr>
          <p:cNvPr id="2" name="文本框 1"/>
          <p:cNvSpPr txBox="1"/>
          <p:nvPr/>
        </p:nvSpPr>
        <p:spPr>
          <a:xfrm>
            <a:off x="984793" y="1471587"/>
            <a:ext cx="9888772" cy="96128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）单击“返回”按钮回到</a:t>
            </a:r>
            <a:r>
              <a:rPr lang="en-US" altLang="zh-CN" sz="2000" dirty="0" err="1">
                <a:solidFill>
                  <a:srgbClr val="4C6062"/>
                </a:solidFill>
                <a:latin typeface="微软雅黑" panose="020B0503020204020204" pitchFamily="34" charset="-122"/>
                <a:ea typeface="微软雅黑" panose="020B0503020204020204" pitchFamily="34" charset="-122"/>
              </a:rPr>
              <a:t>nmtui</a:t>
            </a:r>
            <a:r>
              <a:rPr lang="zh-CN" altLang="en-US" sz="2000" dirty="0">
                <a:solidFill>
                  <a:srgbClr val="4C6062"/>
                </a:solidFill>
                <a:latin typeface="微软雅黑" panose="020B0503020204020204" pitchFamily="34" charset="-122"/>
                <a:ea typeface="微软雅黑" panose="020B0503020204020204" pitchFamily="34" charset="-122"/>
              </a:rPr>
              <a:t>图形界面初始状态，选中“启用连接”选项，激活刚才的连接“</a:t>
            </a:r>
            <a:r>
              <a:rPr lang="en-US" altLang="zh-CN" sz="2000" dirty="0">
                <a:solidFill>
                  <a:srgbClr val="4C6062"/>
                </a:solidFill>
                <a:latin typeface="微软雅黑" panose="020B0503020204020204" pitchFamily="34" charset="-122"/>
                <a:ea typeface="微软雅黑" panose="020B0503020204020204" pitchFamily="34" charset="-122"/>
              </a:rPr>
              <a:t>ens32”</a:t>
            </a:r>
            <a:r>
              <a:rPr lang="zh-CN" altLang="en-US" sz="2000" dirty="0">
                <a:solidFill>
                  <a:srgbClr val="4C6062"/>
                </a:solidFill>
                <a:latin typeface="微软雅黑" panose="020B0503020204020204" pitchFamily="34" charset="-122"/>
                <a:ea typeface="微软雅黑" panose="020B0503020204020204" pitchFamily="34" charset="-122"/>
              </a:rPr>
              <a:t>。前面有“*”号表示激活，如图所示。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84780" y="2896394"/>
            <a:ext cx="10028789" cy="3048000"/>
          </a:xfrm>
          <a:prstGeom prst="rect">
            <a:avLst/>
          </a:prstGeom>
        </p:spPr>
      </p:pic>
      <p:pic>
        <p:nvPicPr>
          <p:cNvPr id="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6625" y="3018316"/>
            <a:ext cx="1970088" cy="282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7775" y="2937562"/>
            <a:ext cx="133985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3958905" cy="430182"/>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掌握常见网络服务的配置方法</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923220"/>
            <a:ext cx="3505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SNAT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6" y="4066220"/>
            <a:ext cx="3124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DNAT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任务5-2</a:t>
            </a:r>
            <a:r>
              <a:rPr lang="en-US" altLang="zh-CN" dirty="0"/>
              <a:t>  </a:t>
            </a:r>
            <a:r>
              <a:rPr lang="zh-CN" altLang="en-US" dirty="0"/>
              <a:t>使用图形界面配置网络</a:t>
            </a:r>
            <a:endParaRPr lang="zh-CN" altLang="en-US" b="0" dirty="0"/>
          </a:p>
        </p:txBody>
      </p:sp>
      <p:sp>
        <p:nvSpPr>
          <p:cNvPr id="2" name="文本框 1"/>
          <p:cNvSpPr txBox="1"/>
          <p:nvPr/>
        </p:nvSpPr>
        <p:spPr>
          <a:xfrm>
            <a:off x="984793" y="1471587"/>
            <a:ext cx="9888772" cy="419294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）至此，在统信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系统中配置网络的步骤就结束了，使用</a:t>
            </a:r>
            <a:r>
              <a:rPr lang="en-US" altLang="zh-CN" sz="2000" dirty="0">
                <a:solidFill>
                  <a:srgbClr val="4C6062"/>
                </a:solidFill>
                <a:latin typeface="微软雅黑" panose="020B0503020204020204" pitchFamily="34" charset="-122"/>
                <a:ea typeface="微软雅黑" panose="020B0503020204020204" pitchFamily="34" charset="-122"/>
              </a:rPr>
              <a:t>ifconfig</a:t>
            </a:r>
            <a:r>
              <a:rPr lang="zh-CN" altLang="en-US" sz="2000" dirty="0">
                <a:solidFill>
                  <a:srgbClr val="4C6062"/>
                </a:solidFill>
                <a:latin typeface="微软雅黑" panose="020B0503020204020204" pitchFamily="34" charset="-122"/>
                <a:ea typeface="微软雅黑" panose="020B0503020204020204" pitchFamily="34" charset="-122"/>
              </a:rPr>
              <a:t>命令测试配置情况。</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ifconfig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ens32: flags=4163&lt;UP,BROADCAST,RUNNING,MULTICAST&gt;  </a:t>
            </a:r>
            <a:r>
              <a:rPr lang="en-US" altLang="zh-CN" sz="2000" dirty="0" err="1">
                <a:solidFill>
                  <a:srgbClr val="4C6062"/>
                </a:solidFill>
                <a:latin typeface="微软雅黑" panose="020B0503020204020204" pitchFamily="34" charset="-122"/>
                <a:ea typeface="微软雅黑" panose="020B0503020204020204" pitchFamily="34" charset="-122"/>
              </a:rPr>
              <a:t>mtu</a:t>
            </a:r>
            <a:r>
              <a:rPr lang="en-US" altLang="zh-CN" sz="2000" dirty="0">
                <a:solidFill>
                  <a:srgbClr val="4C6062"/>
                </a:solidFill>
                <a:latin typeface="微软雅黑" panose="020B0503020204020204" pitchFamily="34" charset="-122"/>
                <a:ea typeface="微软雅黑" panose="020B0503020204020204" pitchFamily="34" charset="-122"/>
              </a:rPr>
              <a:t> 1500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inet</a:t>
            </a:r>
            <a:r>
              <a:rPr lang="en-US" altLang="zh-CN" sz="2000" dirty="0">
                <a:solidFill>
                  <a:srgbClr val="4C6062"/>
                </a:solidFill>
                <a:latin typeface="微软雅黑" panose="020B0503020204020204" pitchFamily="34" charset="-122"/>
                <a:ea typeface="微软雅黑" panose="020B0503020204020204" pitchFamily="34" charset="-122"/>
              </a:rPr>
              <a:t> 192.168.10.1  netmask 255.255.255.0  broadcast 192.168.10.255</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inet6 fe80::58fc:be5e:bb2b:d086  </a:t>
            </a:r>
            <a:r>
              <a:rPr lang="en-US" altLang="zh-CN" sz="2000" dirty="0" err="1">
                <a:solidFill>
                  <a:srgbClr val="4C6062"/>
                </a:solidFill>
                <a:latin typeface="微软雅黑" panose="020B0503020204020204" pitchFamily="34" charset="-122"/>
                <a:ea typeface="微软雅黑" panose="020B0503020204020204" pitchFamily="34" charset="-122"/>
              </a:rPr>
              <a:t>prefixlen</a:t>
            </a:r>
            <a:r>
              <a:rPr lang="en-US" altLang="zh-CN" sz="2000" dirty="0">
                <a:solidFill>
                  <a:srgbClr val="4C6062"/>
                </a:solidFill>
                <a:latin typeface="微软雅黑" panose="020B0503020204020204" pitchFamily="34" charset="-122"/>
                <a:ea typeface="微软雅黑" panose="020B0503020204020204" pitchFamily="34" charset="-122"/>
              </a:rPr>
              <a:t> 64  </a:t>
            </a:r>
            <a:r>
              <a:rPr lang="en-US" altLang="zh-CN" sz="2000" dirty="0" err="1">
                <a:solidFill>
                  <a:srgbClr val="4C6062"/>
                </a:solidFill>
                <a:latin typeface="微软雅黑" panose="020B0503020204020204" pitchFamily="34" charset="-122"/>
                <a:ea typeface="微软雅黑" panose="020B0503020204020204" pitchFamily="34" charset="-122"/>
              </a:rPr>
              <a:t>scopeid</a:t>
            </a:r>
            <a:r>
              <a:rPr lang="en-US" altLang="zh-CN" sz="2000" dirty="0">
                <a:solidFill>
                  <a:srgbClr val="4C6062"/>
                </a:solidFill>
                <a:latin typeface="微软雅黑" panose="020B0503020204020204" pitchFamily="34" charset="-122"/>
                <a:ea typeface="微软雅黑" panose="020B0503020204020204" pitchFamily="34" charset="-122"/>
              </a:rPr>
              <a:t> 0x20&lt;link&gt;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ether 00:0c:29:c6:00:0a  </a:t>
            </a:r>
            <a:r>
              <a:rPr lang="en-US" altLang="zh-CN" sz="2000" dirty="0" err="1">
                <a:solidFill>
                  <a:srgbClr val="4C6062"/>
                </a:solidFill>
                <a:latin typeface="微软雅黑" panose="020B0503020204020204" pitchFamily="34" charset="-122"/>
                <a:ea typeface="微软雅黑" panose="020B0503020204020204" pitchFamily="34" charset="-122"/>
              </a:rPr>
              <a:t>txqueuelen</a:t>
            </a:r>
            <a:r>
              <a:rPr lang="en-US" altLang="zh-CN" sz="2000" dirty="0">
                <a:solidFill>
                  <a:srgbClr val="4C6062"/>
                </a:solidFill>
                <a:latin typeface="微软雅黑" panose="020B0503020204020204" pitchFamily="34" charset="-122"/>
                <a:ea typeface="微软雅黑" panose="020B0503020204020204" pitchFamily="34" charset="-122"/>
              </a:rPr>
              <a:t> 1000  (Ethernet)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84780" y="3048793"/>
            <a:ext cx="10028789" cy="2668943"/>
          </a:xfrm>
          <a:prstGeom prst="rect">
            <a:avLst/>
          </a:prstGeom>
        </p:spPr>
      </p:pic>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386259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．常用命令 </a:t>
            </a:r>
            <a:endParaRPr lang="zh-CN" altLang="en-US" sz="20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show</a:t>
            </a:r>
            <a:r>
              <a:rPr lang="zh-CN" altLang="en-US" sz="1400" dirty="0">
                <a:solidFill>
                  <a:srgbClr val="4C6062"/>
                </a:solidFill>
                <a:latin typeface="微软雅黑" panose="020B0503020204020204" pitchFamily="34" charset="-122"/>
                <a:ea typeface="微软雅黑" panose="020B0503020204020204" pitchFamily="34" charset="-122"/>
              </a:rPr>
              <a:t>：显示所有连接。</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show --active</a:t>
            </a:r>
            <a:r>
              <a:rPr lang="zh-CN" altLang="en-US" sz="1400" dirty="0">
                <a:solidFill>
                  <a:srgbClr val="4C6062"/>
                </a:solidFill>
                <a:latin typeface="微软雅黑" panose="020B0503020204020204" pitchFamily="34" charset="-122"/>
                <a:ea typeface="微软雅黑" panose="020B0503020204020204" pitchFamily="34" charset="-122"/>
              </a:rPr>
              <a:t>：显示所有活动的连接状态。</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show "ens32"</a:t>
            </a:r>
            <a:r>
              <a:rPr lang="zh-CN" altLang="en-US" sz="1400" dirty="0">
                <a:solidFill>
                  <a:srgbClr val="4C6062"/>
                </a:solidFill>
                <a:latin typeface="微软雅黑" panose="020B0503020204020204" pitchFamily="34" charset="-122"/>
                <a:ea typeface="微软雅黑" panose="020B0503020204020204" pitchFamily="34" charset="-122"/>
              </a:rPr>
              <a:t>：显示网络连接配置。</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device status</a:t>
            </a:r>
            <a:r>
              <a:rPr lang="zh-CN" altLang="en-US" sz="1400" dirty="0">
                <a:solidFill>
                  <a:srgbClr val="4C6062"/>
                </a:solidFill>
                <a:latin typeface="微软雅黑" panose="020B0503020204020204" pitchFamily="34" charset="-122"/>
                <a:ea typeface="微软雅黑" panose="020B0503020204020204" pitchFamily="34" charset="-122"/>
              </a:rPr>
              <a:t>：显示设备状态。</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device show ens32</a:t>
            </a:r>
            <a:r>
              <a:rPr lang="zh-CN" altLang="en-US" sz="1400" dirty="0">
                <a:solidFill>
                  <a:srgbClr val="4C6062"/>
                </a:solidFill>
                <a:latin typeface="微软雅黑" panose="020B0503020204020204" pitchFamily="34" charset="-122"/>
                <a:ea typeface="微软雅黑" panose="020B0503020204020204" pitchFamily="34" charset="-122"/>
              </a:rPr>
              <a:t>：显示网络接口属性。</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add help</a:t>
            </a:r>
            <a:r>
              <a:rPr lang="zh-CN" altLang="en-US" sz="1400" dirty="0">
                <a:solidFill>
                  <a:srgbClr val="4C6062"/>
                </a:solidFill>
                <a:latin typeface="微软雅黑" panose="020B0503020204020204" pitchFamily="34" charset="-122"/>
                <a:ea typeface="微软雅黑" panose="020B0503020204020204" pitchFamily="34" charset="-122"/>
              </a:rPr>
              <a:t>：查看帮助。</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reload</a:t>
            </a:r>
            <a:r>
              <a:rPr lang="zh-CN" altLang="en-US" sz="1400" dirty="0">
                <a:solidFill>
                  <a:srgbClr val="4C6062"/>
                </a:solidFill>
                <a:latin typeface="微软雅黑" panose="020B0503020204020204" pitchFamily="34" charset="-122"/>
                <a:ea typeface="微软雅黑" panose="020B0503020204020204" pitchFamily="34" charset="-122"/>
              </a:rPr>
              <a:t>：重新加载配置。</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down test2</a:t>
            </a:r>
            <a:r>
              <a:rPr lang="zh-CN" altLang="en-US" sz="1400" dirty="0">
                <a:solidFill>
                  <a:srgbClr val="4C6062"/>
                </a:solidFill>
                <a:latin typeface="微软雅黑" panose="020B0503020204020204" pitchFamily="34" charset="-122"/>
                <a:ea typeface="微软雅黑" panose="020B0503020204020204" pitchFamily="34" charset="-122"/>
              </a:rPr>
              <a:t>：禁用</a:t>
            </a:r>
            <a:r>
              <a:rPr lang="en-US" altLang="zh-CN" sz="1400" dirty="0">
                <a:solidFill>
                  <a:srgbClr val="4C6062"/>
                </a:solidFill>
                <a:latin typeface="微软雅黑" panose="020B0503020204020204" pitchFamily="34" charset="-122"/>
                <a:ea typeface="微软雅黑" panose="020B0503020204020204" pitchFamily="34" charset="-122"/>
              </a:rPr>
              <a:t>test2</a:t>
            </a:r>
            <a:r>
              <a:rPr lang="zh-CN" altLang="en-US" sz="1400" dirty="0">
                <a:solidFill>
                  <a:srgbClr val="4C6062"/>
                </a:solidFill>
                <a:latin typeface="微软雅黑" panose="020B0503020204020204" pitchFamily="34" charset="-122"/>
                <a:ea typeface="微软雅黑" panose="020B0503020204020204" pitchFamily="34" charset="-122"/>
              </a:rPr>
              <a:t>的配置，注意一个网卡可以有多个配置。</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connection up test2</a:t>
            </a:r>
            <a:r>
              <a:rPr lang="zh-CN" altLang="en-US" sz="1400" dirty="0">
                <a:solidFill>
                  <a:srgbClr val="4C6062"/>
                </a:solidFill>
                <a:latin typeface="微软雅黑" panose="020B0503020204020204" pitchFamily="34" charset="-122"/>
                <a:ea typeface="微软雅黑" panose="020B0503020204020204" pitchFamily="34" charset="-122"/>
              </a:rPr>
              <a:t>：启用</a:t>
            </a:r>
            <a:r>
              <a:rPr lang="en-US" altLang="zh-CN" sz="1400" dirty="0">
                <a:solidFill>
                  <a:srgbClr val="4C6062"/>
                </a:solidFill>
                <a:latin typeface="微软雅黑" panose="020B0503020204020204" pitchFamily="34" charset="-122"/>
                <a:ea typeface="微软雅黑" panose="020B0503020204020204" pitchFamily="34" charset="-122"/>
              </a:rPr>
              <a:t>test2</a:t>
            </a:r>
            <a:r>
              <a:rPr lang="zh-CN" altLang="en-US" sz="1400" dirty="0">
                <a:solidFill>
                  <a:srgbClr val="4C6062"/>
                </a:solidFill>
                <a:latin typeface="微软雅黑" panose="020B0503020204020204" pitchFamily="34" charset="-122"/>
                <a:ea typeface="微软雅黑" panose="020B0503020204020204" pitchFamily="34" charset="-122"/>
              </a:rPr>
              <a:t>的配置。</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device disconnect ens32</a:t>
            </a:r>
            <a:r>
              <a:rPr lang="zh-CN" altLang="en-US" sz="1400" dirty="0">
                <a:solidFill>
                  <a:srgbClr val="4C6062"/>
                </a:solidFill>
                <a:latin typeface="微软雅黑" panose="020B0503020204020204" pitchFamily="34" charset="-122"/>
                <a:ea typeface="微软雅黑" panose="020B0503020204020204" pitchFamily="34" charset="-122"/>
              </a:rPr>
              <a:t>：禁用</a:t>
            </a:r>
            <a:r>
              <a:rPr lang="en-US" altLang="zh-CN" sz="1400" dirty="0">
                <a:solidFill>
                  <a:srgbClr val="4C6062"/>
                </a:solidFill>
                <a:latin typeface="微软雅黑" panose="020B0503020204020204" pitchFamily="34" charset="-122"/>
                <a:ea typeface="微软雅黑" panose="020B0503020204020204" pitchFamily="34" charset="-122"/>
              </a:rPr>
              <a:t>ens32</a:t>
            </a:r>
            <a:r>
              <a:rPr lang="zh-CN" altLang="en-US" sz="1400" dirty="0">
                <a:solidFill>
                  <a:srgbClr val="4C6062"/>
                </a:solidFill>
                <a:latin typeface="微软雅黑" panose="020B0503020204020204" pitchFamily="34" charset="-122"/>
                <a:ea typeface="微软雅黑" panose="020B0503020204020204" pitchFamily="34" charset="-122"/>
              </a:rPr>
              <a:t>网卡，物理网卡。</a:t>
            </a:r>
            <a:endParaRPr lang="zh-CN" altLang="en-US" sz="1400" dirty="0">
              <a:solidFill>
                <a:srgbClr val="4C6062"/>
              </a:solidFill>
              <a:latin typeface="微软雅黑" panose="020B0503020204020204" pitchFamily="34" charset="-122"/>
              <a:ea typeface="微软雅黑" panose="020B0503020204020204" pitchFamily="34" charset="-122"/>
            </a:endParaRPr>
          </a:p>
          <a:p>
            <a:pPr marL="895350" lvl="1" indent="-285750">
              <a:spcBef>
                <a:spcPts val="360"/>
              </a:spcBef>
              <a:spcAft>
                <a:spcPts val="240"/>
              </a:spcAft>
              <a:buFont typeface="Wingdings" panose="05000000000000000000" pitchFamily="2" charset="2"/>
              <a:buChar char="l"/>
            </a:pPr>
            <a:r>
              <a:rPr lang="en-US" altLang="zh-CN" sz="1400" dirty="0">
                <a:solidFill>
                  <a:srgbClr val="4C6062"/>
                </a:solidFill>
                <a:latin typeface="微软雅黑" panose="020B0503020204020204" pitchFamily="34" charset="-122"/>
                <a:ea typeface="微软雅黑" panose="020B0503020204020204" pitchFamily="34" charset="-122"/>
              </a:rPr>
              <a:t>nmcli device connect ens32</a:t>
            </a:r>
            <a:r>
              <a:rPr lang="zh-CN" altLang="en-US" sz="1400" dirty="0">
                <a:solidFill>
                  <a:srgbClr val="4C6062"/>
                </a:solidFill>
                <a:latin typeface="微软雅黑" panose="020B0503020204020204" pitchFamily="34" charset="-122"/>
                <a:ea typeface="微软雅黑" panose="020B0503020204020204" pitchFamily="34" charset="-122"/>
              </a:rPr>
              <a:t>：启用</a:t>
            </a:r>
            <a:r>
              <a:rPr lang="en-US" altLang="zh-CN" sz="1400" dirty="0">
                <a:solidFill>
                  <a:srgbClr val="4C6062"/>
                </a:solidFill>
                <a:latin typeface="微软雅黑" panose="020B0503020204020204" pitchFamily="34" charset="-122"/>
                <a:ea typeface="微软雅黑" panose="020B0503020204020204" pitchFamily="34" charset="-122"/>
              </a:rPr>
              <a:t>ens32</a:t>
            </a:r>
            <a:r>
              <a:rPr lang="zh-CN" altLang="en-US" sz="1400" dirty="0">
                <a:solidFill>
                  <a:srgbClr val="4C6062"/>
                </a:solidFill>
                <a:latin typeface="微软雅黑" panose="020B0503020204020204" pitchFamily="34" charset="-122"/>
                <a:ea typeface="微软雅黑" panose="020B0503020204020204" pitchFamily="34" charset="-122"/>
              </a:rPr>
              <a:t>网卡。</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84780" y="1981993"/>
            <a:ext cx="10028789" cy="3306463"/>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V="1">
            <a:off x="1084780" y="2515394"/>
            <a:ext cx="10028789" cy="3505198"/>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392139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．创建新连接配置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）创建新连接配置</a:t>
            </a:r>
            <a:r>
              <a:rPr lang="en-US" altLang="zh-CN" sz="2000" dirty="0">
                <a:solidFill>
                  <a:srgbClr val="4C6062"/>
                </a:solidFill>
                <a:latin typeface="微软雅黑" panose="020B0503020204020204" pitchFamily="34" charset="-122"/>
                <a:ea typeface="微软雅黑" panose="020B0503020204020204" pitchFamily="34" charset="-122"/>
              </a:rPr>
              <a:t>default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通过</a:t>
            </a:r>
            <a:r>
              <a:rPr lang="en-US" altLang="zh-CN" sz="2000" dirty="0">
                <a:solidFill>
                  <a:srgbClr val="4C6062"/>
                </a:solidFill>
                <a:latin typeface="微软雅黑" panose="020B0503020204020204" pitchFamily="34" charset="-122"/>
                <a:ea typeface="微软雅黑" panose="020B0503020204020204" pitchFamily="34" charset="-122"/>
              </a:rPr>
              <a:t>DHCP</a:t>
            </a:r>
            <a:r>
              <a:rPr lang="zh-CN" altLang="en-US" sz="2000" dirty="0">
                <a:solidFill>
                  <a:srgbClr val="4C6062"/>
                </a:solidFill>
                <a:latin typeface="微软雅黑" panose="020B0503020204020204" pitchFamily="34" charset="-122"/>
                <a:ea typeface="微软雅黑" panose="020B0503020204020204" pitchFamily="34" charset="-122"/>
              </a:rPr>
              <a:t>自动获取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nmcli connection show</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NAME   UUID                                  TYPE      DEVICE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ens32  7f7ebeee-6baa-3528-b092-f4fc37273528  ethernet  ens32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nmcli connection add con-name default type Ethernet </a:t>
            </a:r>
            <a:r>
              <a:rPr lang="en-US" altLang="zh-CN" sz="1800" dirty="0" err="1">
                <a:solidFill>
                  <a:srgbClr val="4C6062"/>
                </a:solidFill>
                <a:latin typeface="微软雅黑" panose="020B0503020204020204" pitchFamily="34" charset="-122"/>
                <a:ea typeface="微软雅黑" panose="020B0503020204020204" pitchFamily="34" charset="-122"/>
              </a:rPr>
              <a:t>ifname</a:t>
            </a:r>
            <a:r>
              <a:rPr lang="en-US" altLang="zh-CN" sz="1800" dirty="0">
                <a:solidFill>
                  <a:srgbClr val="4C6062"/>
                </a:solidFill>
                <a:latin typeface="微软雅黑" panose="020B0503020204020204" pitchFamily="34" charset="-122"/>
                <a:ea typeface="微软雅黑" panose="020B0503020204020204" pitchFamily="34" charset="-122"/>
              </a:rPr>
              <a:t> ens32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连接 </a:t>
            </a:r>
            <a:r>
              <a:rPr lang="en-US" altLang="zh-CN" sz="1800" dirty="0">
                <a:solidFill>
                  <a:srgbClr val="4C6062"/>
                </a:solidFill>
                <a:latin typeface="微软雅黑" panose="020B0503020204020204" pitchFamily="34" charset="-122"/>
                <a:ea typeface="微软雅黑" panose="020B0503020204020204" pitchFamily="34" charset="-122"/>
              </a:rPr>
              <a:t>"default" (01178d20-ffc4-4fda-a15a-0da2547f8545) </a:t>
            </a:r>
            <a:r>
              <a:rPr lang="zh-CN" altLang="en-US" sz="1800" dirty="0">
                <a:solidFill>
                  <a:srgbClr val="4C6062"/>
                </a:solidFill>
                <a:latin typeface="微软雅黑" panose="020B0503020204020204" pitchFamily="34" charset="-122"/>
                <a:ea typeface="微软雅黑" panose="020B0503020204020204" pitchFamily="34" charset="-122"/>
              </a:rPr>
              <a:t>已成功添加。</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515250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．创建新连接配置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）删除连接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nmcli connection delete default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成功删除连接 </a:t>
            </a:r>
            <a:r>
              <a:rPr lang="en-US" altLang="zh-CN" sz="2000" dirty="0">
                <a:solidFill>
                  <a:srgbClr val="4C6062"/>
                </a:solidFill>
                <a:latin typeface="微软雅黑" panose="020B0503020204020204" pitchFamily="34" charset="-122"/>
                <a:ea typeface="微软雅黑" panose="020B0503020204020204" pitchFamily="34" charset="-122"/>
              </a:rPr>
              <a:t>"default" (01178d20-ffc4-4fda-a15a-0da2547f8545)</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）创建新的连接配置</a:t>
            </a:r>
            <a:r>
              <a:rPr lang="en-US" altLang="zh-CN" sz="2000" dirty="0">
                <a:solidFill>
                  <a:srgbClr val="4C6062"/>
                </a:solidFill>
                <a:latin typeface="微软雅黑" panose="020B0503020204020204" pitchFamily="34" charset="-122"/>
                <a:ea typeface="微软雅黑" panose="020B0503020204020204" pitchFamily="34" charset="-122"/>
              </a:rPr>
              <a:t>test2</a:t>
            </a:r>
            <a:r>
              <a:rPr lang="zh-CN" altLang="en-US" sz="2000" dirty="0">
                <a:solidFill>
                  <a:srgbClr val="4C6062"/>
                </a:solidFill>
                <a:latin typeface="微软雅黑" panose="020B0503020204020204" pitchFamily="34" charset="-122"/>
                <a:ea typeface="微软雅黑" panose="020B0503020204020204" pitchFamily="34" charset="-122"/>
              </a:rPr>
              <a:t>，指定静态</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，不自动连接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nmcli connection add con-name test2 ipv4.method manual </a:t>
            </a:r>
            <a:r>
              <a:rPr lang="en-US" altLang="zh-CN" sz="2000" dirty="0" err="1">
                <a:solidFill>
                  <a:srgbClr val="4C6062"/>
                </a:solidFill>
                <a:latin typeface="微软雅黑" panose="020B0503020204020204" pitchFamily="34" charset="-122"/>
                <a:ea typeface="微软雅黑" panose="020B0503020204020204" pitchFamily="34" charset="-122"/>
              </a:rPr>
              <a:t>ifname</a:t>
            </a:r>
            <a:r>
              <a:rPr lang="en-US" altLang="zh-CN" sz="2000" dirty="0">
                <a:solidFill>
                  <a:srgbClr val="4C6062"/>
                </a:solidFill>
                <a:latin typeface="微软雅黑" panose="020B0503020204020204" pitchFamily="34" charset="-122"/>
                <a:ea typeface="微软雅黑" panose="020B0503020204020204" pitchFamily="34" charset="-122"/>
              </a:rPr>
              <a:t> ens32 </a:t>
            </a:r>
            <a:r>
              <a:rPr lang="en-US" altLang="zh-CN" sz="2000" dirty="0" err="1">
                <a:solidFill>
                  <a:srgbClr val="4C6062"/>
                </a:solidFill>
                <a:latin typeface="微软雅黑" panose="020B0503020204020204" pitchFamily="34" charset="-122"/>
                <a:ea typeface="微软雅黑" panose="020B0503020204020204" pitchFamily="34" charset="-122"/>
              </a:rPr>
              <a:t>autoconnect</a:t>
            </a:r>
            <a:r>
              <a:rPr lang="en-US" altLang="zh-CN" sz="2000" dirty="0">
                <a:solidFill>
                  <a:srgbClr val="4C6062"/>
                </a:solidFill>
                <a:latin typeface="微软雅黑" panose="020B0503020204020204" pitchFamily="34" charset="-122"/>
                <a:ea typeface="微软雅黑" panose="020B0503020204020204" pitchFamily="34" charset="-122"/>
              </a:rPr>
              <a:t> no type Ethernet ipv4.addresses 192.168.10.100/24 gw4 192.168.10.254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连接 </a:t>
            </a:r>
            <a:r>
              <a:rPr lang="en-US" altLang="zh-CN" sz="2000" dirty="0">
                <a:solidFill>
                  <a:srgbClr val="4C6062"/>
                </a:solidFill>
                <a:latin typeface="微软雅黑" panose="020B0503020204020204" pitchFamily="34" charset="-122"/>
                <a:ea typeface="微软雅黑" panose="020B0503020204020204" pitchFamily="34" charset="-122"/>
              </a:rPr>
              <a:t>"test2" (e6404347-f914-4505-8cf8-ef4ab198d90e) </a:t>
            </a:r>
            <a:r>
              <a:rPr lang="zh-CN" altLang="en-US" sz="2000" dirty="0">
                <a:solidFill>
                  <a:srgbClr val="4C6062"/>
                </a:solidFill>
                <a:latin typeface="微软雅黑" panose="020B0503020204020204" pitchFamily="34" charset="-122"/>
                <a:ea typeface="微软雅黑" panose="020B0503020204020204" pitchFamily="34" charset="-122"/>
              </a:rPr>
              <a:t>已成功添加。</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84780" y="2591594"/>
            <a:ext cx="10028789" cy="1021076"/>
          </a:xfrm>
          <a:prstGeom prst="rect">
            <a:avLst/>
          </a:prstGeom>
        </p:spPr>
      </p:pic>
      <p:pic>
        <p:nvPicPr>
          <p:cNvPr id="7" name="图片 6"/>
          <p:cNvPicPr>
            <a:picLocks noChangeAspect="1"/>
          </p:cNvPicPr>
          <p:nvPr/>
        </p:nvPicPr>
        <p:blipFill>
          <a:blip r:embed="rId1"/>
          <a:stretch>
            <a:fillRect/>
          </a:stretch>
        </p:blipFill>
        <p:spPr>
          <a:xfrm flipV="1">
            <a:off x="1084780" y="4191794"/>
            <a:ext cx="10028789" cy="2305048"/>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476778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．创建新连接配置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）参数说明</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con-name</a:t>
            </a:r>
            <a:r>
              <a:rPr lang="zh-CN" altLang="en-US" sz="2000" dirty="0">
                <a:solidFill>
                  <a:srgbClr val="4C6062"/>
                </a:solidFill>
                <a:latin typeface="微软雅黑" panose="020B0503020204020204" pitchFamily="34" charset="-122"/>
                <a:ea typeface="微软雅黑" panose="020B0503020204020204" pitchFamily="34" charset="-122"/>
              </a:rPr>
              <a:t>：指定连接名字，没有特殊要求。</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ipv4.methmod</a:t>
            </a:r>
            <a:r>
              <a:rPr lang="zh-CN" altLang="en-US" sz="2000" dirty="0">
                <a:solidFill>
                  <a:srgbClr val="4C6062"/>
                </a:solidFill>
                <a:latin typeface="微软雅黑" panose="020B0503020204020204" pitchFamily="34" charset="-122"/>
                <a:ea typeface="微软雅黑" panose="020B0503020204020204" pitchFamily="34" charset="-122"/>
              </a:rPr>
              <a:t>：指定获取</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地址的方式。</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err="1">
                <a:solidFill>
                  <a:srgbClr val="4C6062"/>
                </a:solidFill>
                <a:latin typeface="微软雅黑" panose="020B0503020204020204" pitchFamily="34" charset="-122"/>
                <a:ea typeface="微软雅黑" panose="020B0503020204020204" pitchFamily="34" charset="-122"/>
              </a:rPr>
              <a:t>ifname</a:t>
            </a:r>
            <a:r>
              <a:rPr lang="zh-CN" altLang="en-US" sz="2000" dirty="0">
                <a:solidFill>
                  <a:srgbClr val="4C6062"/>
                </a:solidFill>
                <a:latin typeface="微软雅黑" panose="020B0503020204020204" pitchFamily="34" charset="-122"/>
                <a:ea typeface="微软雅黑" panose="020B0503020204020204" pitchFamily="34" charset="-122"/>
              </a:rPr>
              <a:t>：指定网卡设备名，也就是次配置所生效的网卡。</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err="1">
                <a:solidFill>
                  <a:srgbClr val="4C6062"/>
                </a:solidFill>
                <a:latin typeface="微软雅黑" panose="020B0503020204020204" pitchFamily="34" charset="-122"/>
                <a:ea typeface="微软雅黑" panose="020B0503020204020204" pitchFamily="34" charset="-122"/>
              </a:rPr>
              <a:t>autoconnect</a:t>
            </a:r>
            <a:r>
              <a:rPr lang="zh-CN" altLang="en-US" sz="2000" dirty="0">
                <a:solidFill>
                  <a:srgbClr val="4C6062"/>
                </a:solidFill>
                <a:latin typeface="微软雅黑" panose="020B0503020204020204" pitchFamily="34" charset="-122"/>
                <a:ea typeface="微软雅黑" panose="020B0503020204020204" pitchFamily="34" charset="-122"/>
              </a:rPr>
              <a:t>：指定是否自动启动。</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ipv4.addresses</a:t>
            </a:r>
            <a:r>
              <a:rPr lang="zh-CN" altLang="en-US" sz="2000" dirty="0">
                <a:solidFill>
                  <a:srgbClr val="4C6062"/>
                </a:solidFill>
                <a:latin typeface="微软雅黑" panose="020B0503020204020204" pitchFamily="34" charset="-122"/>
                <a:ea typeface="微软雅黑" panose="020B0503020204020204" pitchFamily="34" charset="-122"/>
              </a:rPr>
              <a:t>：指定</a:t>
            </a:r>
            <a:r>
              <a:rPr lang="en-US" altLang="zh-CN" sz="2000" dirty="0">
                <a:solidFill>
                  <a:srgbClr val="4C6062"/>
                </a:solidFill>
                <a:latin typeface="微软雅黑" panose="020B0503020204020204" pitchFamily="34" charset="-122"/>
                <a:ea typeface="微软雅黑" panose="020B0503020204020204" pitchFamily="34" charset="-122"/>
              </a:rPr>
              <a:t>IPv4</a:t>
            </a:r>
            <a:r>
              <a:rPr lang="zh-CN" altLang="en-US" sz="2000" dirty="0">
                <a:solidFill>
                  <a:srgbClr val="4C6062"/>
                </a:solidFill>
                <a:latin typeface="微软雅黑" panose="020B0503020204020204" pitchFamily="34" charset="-122"/>
                <a:ea typeface="微软雅黑" panose="020B0503020204020204" pitchFamily="34" charset="-122"/>
              </a:rPr>
              <a:t>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marL="952500" lvl="1" indent="-342900">
              <a:lnSpc>
                <a:spcPct val="150000"/>
              </a:lnSpc>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gw4</a:t>
            </a:r>
            <a:r>
              <a:rPr lang="zh-CN" altLang="en-US" sz="2000" dirty="0">
                <a:solidFill>
                  <a:srgbClr val="4C6062"/>
                </a:solidFill>
                <a:latin typeface="微软雅黑" panose="020B0503020204020204" pitchFamily="34" charset="-122"/>
                <a:ea typeface="微软雅黑" panose="020B0503020204020204" pitchFamily="34" charset="-122"/>
              </a:rPr>
              <a:t>：指定网关。</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591594"/>
            <a:ext cx="10028789" cy="3327719"/>
          </a:xfrm>
          <a:prstGeom prst="rect">
            <a:avLst/>
          </a:prstGeom>
        </p:spPr>
      </p:pic>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315195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．查看</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a:t>
            </a:r>
            <a:r>
              <a:rPr lang="zh-CN" altLang="en-US" sz="2000" dirty="0">
                <a:solidFill>
                  <a:srgbClr val="4C6062"/>
                </a:solidFill>
                <a:latin typeface="微软雅黑" panose="020B0503020204020204" pitchFamily="34" charset="-122"/>
                <a:ea typeface="微软雅黑" panose="020B0503020204020204" pitchFamily="34" charset="-122"/>
              </a:rPr>
              <a:t>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ls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a:t>
            </a:r>
            <a:r>
              <a:rPr lang="en-US" altLang="zh-CN" sz="2000" dirty="0" err="1">
                <a:solidFill>
                  <a:srgbClr val="4C6062"/>
                </a:solidFill>
                <a:latin typeface="微软雅黑" panose="020B0503020204020204" pitchFamily="34" charset="-122"/>
                <a:ea typeface="微软雅黑" panose="020B0503020204020204" pitchFamily="34" charset="-122"/>
              </a:rPr>
              <a:t>ifcfg</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/network-scripts/ifcfg-ens32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/network-scripts/ifcfg-test2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a:t>
            </a:r>
            <a:r>
              <a:rPr lang="en-US" altLang="zh-CN" sz="2000" dirty="0" err="1">
                <a:solidFill>
                  <a:srgbClr val="4C6062"/>
                </a:solidFill>
                <a:latin typeface="微软雅黑" panose="020B0503020204020204" pitchFamily="34" charset="-122"/>
                <a:ea typeface="微软雅黑" panose="020B0503020204020204" pitchFamily="34" charset="-122"/>
              </a:rPr>
              <a:t>ifcfg</a:t>
            </a:r>
            <a:r>
              <a:rPr lang="en-US" altLang="zh-CN" sz="2000" dirty="0">
                <a:solidFill>
                  <a:srgbClr val="4C6062"/>
                </a:solidFill>
                <a:latin typeface="微软雅黑" panose="020B0503020204020204" pitchFamily="34" charset="-122"/>
                <a:ea typeface="微软雅黑" panose="020B0503020204020204" pitchFamily="34" charset="-122"/>
              </a:rPr>
              <a:t>-lo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58194"/>
            <a:ext cx="10028789" cy="2209798"/>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419294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．启用</a:t>
            </a:r>
            <a:r>
              <a:rPr lang="en-US" altLang="zh-CN" sz="2000" dirty="0">
                <a:solidFill>
                  <a:srgbClr val="4C6062"/>
                </a:solidFill>
                <a:latin typeface="微软雅黑" panose="020B0503020204020204" pitchFamily="34" charset="-122"/>
                <a:ea typeface="微软雅黑" panose="020B0503020204020204" pitchFamily="34" charset="-122"/>
              </a:rPr>
              <a:t>test2</a:t>
            </a:r>
            <a:r>
              <a:rPr lang="zh-CN" altLang="en-US" sz="2000" dirty="0">
                <a:solidFill>
                  <a:srgbClr val="4C6062"/>
                </a:solidFill>
                <a:latin typeface="微软雅黑" panose="020B0503020204020204" pitchFamily="34" charset="-122"/>
                <a:ea typeface="微软雅黑" panose="020B0503020204020204" pitchFamily="34" charset="-122"/>
              </a:rPr>
              <a:t>连接配置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nmcli connection up test2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连接已成功激活（</a:t>
            </a:r>
            <a:r>
              <a:rPr lang="en-US" altLang="zh-CN" sz="2000" dirty="0">
                <a:solidFill>
                  <a:srgbClr val="4C6062"/>
                </a:solidFill>
                <a:latin typeface="微软雅黑" panose="020B0503020204020204" pitchFamily="34" charset="-122"/>
                <a:ea typeface="微软雅黑" panose="020B0503020204020204" pitchFamily="34" charset="-122"/>
              </a:rPr>
              <a:t>D-Bus </a:t>
            </a:r>
            <a:r>
              <a:rPr lang="zh-CN" altLang="en-US" sz="2000" dirty="0">
                <a:solidFill>
                  <a:srgbClr val="4C6062"/>
                </a:solidFill>
                <a:latin typeface="微软雅黑" panose="020B0503020204020204" pitchFamily="34" charset="-122"/>
                <a:ea typeface="微软雅黑" panose="020B0503020204020204" pitchFamily="34" charset="-122"/>
              </a:rPr>
              <a:t>活动路径：</a:t>
            </a:r>
            <a:r>
              <a:rPr lang="en-US" altLang="zh-CN" sz="2000" dirty="0">
                <a:solidFill>
                  <a:srgbClr val="4C6062"/>
                </a:solidFill>
                <a:latin typeface="微软雅黑" panose="020B0503020204020204" pitchFamily="34" charset="-122"/>
                <a:ea typeface="微软雅黑" panose="020B0503020204020204" pitchFamily="34" charset="-122"/>
              </a:rPr>
              <a:t>/org/</a:t>
            </a:r>
            <a:r>
              <a:rPr lang="en-US" altLang="zh-CN" sz="2000" dirty="0" err="1">
                <a:solidFill>
                  <a:srgbClr val="4C6062"/>
                </a:solidFill>
                <a:latin typeface="微软雅黑" panose="020B0503020204020204" pitchFamily="34" charset="-122"/>
                <a:ea typeface="微软雅黑" panose="020B0503020204020204" pitchFamily="34" charset="-122"/>
              </a:rPr>
              <a:t>freedesktop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NetworkManager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ActiveConnection</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nmcli  connection show</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NAME   UUID                                  TYPE      DEVICE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test2  e6404347-f914-4505-8cf8-ef4ab198d90e  ethernet  ens32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ens32  7f7ebeee-6baa-3528-b092-f4fc37273528  ethernet  -- </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58193"/>
            <a:ext cx="10028789" cy="3682535"/>
          </a:xfrm>
          <a:prstGeom prst="rect">
            <a:avLst/>
          </a:prstGeom>
        </p:spPr>
      </p:pic>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315195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．查看是否生效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nmcli device show ens32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GENERAL.DEVICE:                         ens32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基本的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地址配置成功。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58194"/>
            <a:ext cx="10028789" cy="1539226"/>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493705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．修改连接设置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）修改</a:t>
            </a:r>
            <a:r>
              <a:rPr lang="en-US" altLang="zh-CN" sz="1800" dirty="0">
                <a:solidFill>
                  <a:srgbClr val="4C6062"/>
                </a:solidFill>
                <a:latin typeface="微软雅黑" panose="020B0503020204020204" pitchFamily="34" charset="-122"/>
                <a:ea typeface="微软雅黑" panose="020B0503020204020204" pitchFamily="34" charset="-122"/>
              </a:rPr>
              <a:t>test2</a:t>
            </a:r>
            <a:r>
              <a:rPr lang="zh-CN" altLang="en-US" sz="1800" dirty="0">
                <a:solidFill>
                  <a:srgbClr val="4C6062"/>
                </a:solidFill>
                <a:latin typeface="微软雅黑" panose="020B0503020204020204" pitchFamily="34" charset="-122"/>
                <a:ea typeface="微软雅黑" panose="020B0503020204020204" pitchFamily="34" charset="-122"/>
              </a:rPr>
              <a:t>为自动启动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nmcli connection modify test2 </a:t>
            </a:r>
            <a:r>
              <a:rPr lang="en-US" altLang="zh-CN" sz="1800" dirty="0" err="1">
                <a:solidFill>
                  <a:srgbClr val="4C6062"/>
                </a:solidFill>
                <a:latin typeface="微软雅黑" panose="020B0503020204020204" pitchFamily="34" charset="-122"/>
                <a:ea typeface="微软雅黑" panose="020B0503020204020204" pitchFamily="34" charset="-122"/>
              </a:rPr>
              <a:t>connection.autoconnect</a:t>
            </a:r>
            <a:r>
              <a:rPr lang="en-US" altLang="zh-CN" sz="1800" dirty="0">
                <a:solidFill>
                  <a:srgbClr val="4C6062"/>
                </a:solidFill>
                <a:latin typeface="微软雅黑" panose="020B0503020204020204" pitchFamily="34" charset="-122"/>
                <a:ea typeface="微软雅黑" panose="020B0503020204020204" pitchFamily="34" charset="-122"/>
              </a:rPr>
              <a:t> yes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）修改</a:t>
            </a:r>
            <a:r>
              <a:rPr lang="en-US" altLang="zh-CN" sz="1800" dirty="0">
                <a:solidFill>
                  <a:srgbClr val="4C6062"/>
                </a:solidFill>
                <a:latin typeface="微软雅黑" panose="020B0503020204020204" pitchFamily="34" charset="-122"/>
                <a:ea typeface="微软雅黑" panose="020B0503020204020204" pitchFamily="34" charset="-122"/>
              </a:rPr>
              <a:t>DNS</a:t>
            </a:r>
            <a:r>
              <a:rPr lang="zh-CN" altLang="en-US" sz="1800" dirty="0">
                <a:solidFill>
                  <a:srgbClr val="4C6062"/>
                </a:solidFill>
                <a:latin typeface="微软雅黑" panose="020B0503020204020204" pitchFamily="34" charset="-122"/>
                <a:ea typeface="微软雅黑" panose="020B0503020204020204" pitchFamily="34" charset="-122"/>
              </a:rPr>
              <a:t>为</a:t>
            </a:r>
            <a:r>
              <a:rPr lang="en-US" altLang="zh-CN" sz="1800" dirty="0">
                <a:solidFill>
                  <a:srgbClr val="4C6062"/>
                </a:solidFill>
                <a:latin typeface="微软雅黑" panose="020B0503020204020204" pitchFamily="34" charset="-122"/>
                <a:ea typeface="微软雅黑" panose="020B0503020204020204" pitchFamily="34" charset="-122"/>
              </a:rPr>
              <a:t>192.168.10.1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nmcli connection modify test2 ipv4.dns 192.168.10.1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）添加</a:t>
            </a:r>
            <a:r>
              <a:rPr lang="en-US" altLang="zh-CN" sz="1800" dirty="0">
                <a:solidFill>
                  <a:srgbClr val="4C6062"/>
                </a:solidFill>
                <a:latin typeface="微软雅黑" panose="020B0503020204020204" pitchFamily="34" charset="-122"/>
                <a:ea typeface="微软雅黑" panose="020B0503020204020204" pitchFamily="34" charset="-122"/>
              </a:rPr>
              <a:t>DNS 114.114.114.114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nmcli connection modify test2 +ipv4.dns 114.114.114.114</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）看下是否成功</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cat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sysconfig</a:t>
            </a:r>
            <a:r>
              <a:rPr lang="en-US" altLang="zh-CN" sz="1800" dirty="0">
                <a:solidFill>
                  <a:srgbClr val="4C6062"/>
                </a:solidFill>
                <a:latin typeface="微软雅黑" panose="020B0503020204020204" pitchFamily="34" charset="-122"/>
                <a:ea typeface="微软雅黑" panose="020B0503020204020204" pitchFamily="34" charset="-122"/>
              </a:rPr>
              <a:t>/network-scripts/ifcfg-test2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58194"/>
            <a:ext cx="10028789" cy="3992877"/>
          </a:xfrm>
          <a:prstGeom prst="rect">
            <a:avLst/>
          </a:prstGeom>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538333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．修改连接设置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5</a:t>
            </a:r>
            <a:r>
              <a:rPr lang="zh-CN" altLang="en-US" sz="1600" dirty="0">
                <a:solidFill>
                  <a:srgbClr val="4C6062"/>
                </a:solidFill>
                <a:latin typeface="微软雅黑" panose="020B0503020204020204" pitchFamily="34" charset="-122"/>
                <a:ea typeface="微软雅黑" panose="020B0503020204020204" pitchFamily="34" charset="-122"/>
              </a:rPr>
              <a:t>）删除</a:t>
            </a:r>
            <a:r>
              <a:rPr lang="en-US" altLang="zh-CN" sz="1600" dirty="0">
                <a:solidFill>
                  <a:srgbClr val="4C6062"/>
                </a:solidFill>
                <a:latin typeface="微软雅黑" panose="020B0503020204020204" pitchFamily="34" charset="-122"/>
                <a:ea typeface="微软雅黑" panose="020B0503020204020204" pitchFamily="34" charset="-122"/>
              </a:rPr>
              <a:t>DNS </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nmcli connection modify test2 -ipv4.dns 114.114.114.114</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6</a:t>
            </a:r>
            <a:r>
              <a:rPr lang="zh-CN" altLang="en-US" sz="1600" dirty="0">
                <a:solidFill>
                  <a:srgbClr val="4C6062"/>
                </a:solidFill>
                <a:latin typeface="微软雅黑" panose="020B0503020204020204" pitchFamily="34" charset="-122"/>
                <a:ea typeface="微软雅黑" panose="020B0503020204020204" pitchFamily="34" charset="-122"/>
              </a:rPr>
              <a:t>）修改</a:t>
            </a:r>
            <a:r>
              <a:rPr lang="en-US" altLang="zh-CN" sz="1600" dirty="0">
                <a:solidFill>
                  <a:srgbClr val="4C6062"/>
                </a:solidFill>
                <a:latin typeface="微软雅黑" panose="020B0503020204020204" pitchFamily="34" charset="-122"/>
                <a:ea typeface="微软雅黑" panose="020B0503020204020204" pitchFamily="34" charset="-122"/>
              </a:rPr>
              <a:t>IP</a:t>
            </a:r>
            <a:r>
              <a:rPr lang="zh-CN" altLang="en-US" sz="1600" dirty="0">
                <a:solidFill>
                  <a:srgbClr val="4C6062"/>
                </a:solidFill>
                <a:latin typeface="微软雅黑" panose="020B0503020204020204" pitchFamily="34" charset="-122"/>
                <a:ea typeface="微软雅黑" panose="020B0503020204020204" pitchFamily="34" charset="-122"/>
              </a:rPr>
              <a:t>地址和默认网关</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nmcli connection modify test2 ipv4.addresses 192.168.10.200/24 gw4 192.168.10.254 </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7</a:t>
            </a:r>
            <a:r>
              <a:rPr lang="zh-CN" altLang="en-US" sz="1600" dirty="0">
                <a:solidFill>
                  <a:srgbClr val="4C6062"/>
                </a:solidFill>
                <a:latin typeface="微软雅黑" panose="020B0503020204020204" pitchFamily="34" charset="-122"/>
                <a:ea typeface="微软雅黑" panose="020B0503020204020204" pitchFamily="34" charset="-122"/>
              </a:rPr>
              <a:t>）还可以添加多个</a:t>
            </a:r>
            <a:r>
              <a:rPr lang="en-US" altLang="zh-CN" sz="1600" dirty="0">
                <a:solidFill>
                  <a:srgbClr val="4C6062"/>
                </a:solidFill>
                <a:latin typeface="微软雅黑" panose="020B0503020204020204" pitchFamily="34" charset="-122"/>
                <a:ea typeface="微软雅黑" panose="020B0503020204020204" pitchFamily="34" charset="-122"/>
              </a:rPr>
              <a:t>IP</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nmcli connection modify test2 +ipv4.addresses 192.168.10.250/24</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nmcli  connection  show  "test2"</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8</a:t>
            </a:r>
            <a:r>
              <a:rPr lang="zh-CN" altLang="en-US" sz="1600" dirty="0">
                <a:solidFill>
                  <a:srgbClr val="4C6062"/>
                </a:solidFill>
                <a:latin typeface="微软雅黑" panose="020B0503020204020204" pitchFamily="34" charset="-122"/>
                <a:ea typeface="微软雅黑" panose="020B0503020204020204" pitchFamily="34" charset="-122"/>
              </a:rPr>
              <a:t>）为了不影响后面的实训，将</a:t>
            </a:r>
            <a:r>
              <a:rPr lang="en-US" altLang="zh-CN" sz="1600" dirty="0">
                <a:solidFill>
                  <a:srgbClr val="4C6062"/>
                </a:solidFill>
                <a:latin typeface="微软雅黑" panose="020B0503020204020204" pitchFamily="34" charset="-122"/>
                <a:ea typeface="微软雅黑" panose="020B0503020204020204" pitchFamily="34" charset="-122"/>
              </a:rPr>
              <a:t>test2</a:t>
            </a:r>
            <a:r>
              <a:rPr lang="zh-CN" altLang="en-US" sz="1600" dirty="0">
                <a:solidFill>
                  <a:srgbClr val="4C6062"/>
                </a:solidFill>
                <a:latin typeface="微软雅黑" panose="020B0503020204020204" pitchFamily="34" charset="-122"/>
                <a:ea typeface="微软雅黑" panose="020B0503020204020204" pitchFamily="34" charset="-122"/>
              </a:rPr>
              <a:t>连接删除</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nmcli connection delete test2</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1981994"/>
            <a:ext cx="10028789" cy="4343400"/>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641975" y="1704199"/>
            <a:ext cx="5797549" cy="442878"/>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了解我国的雪人计划的背景和意义！</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任务5-3</a:t>
            </a:r>
            <a:r>
              <a:rPr lang="en-US" altLang="zh-CN" dirty="0"/>
              <a:t>  </a:t>
            </a:r>
            <a:r>
              <a:rPr lang="zh-CN" altLang="en-US" dirty="0"/>
              <a:t>使用</a:t>
            </a:r>
            <a:r>
              <a:rPr lang="en-US" altLang="zh-CN" dirty="0"/>
              <a:t>nmcli</a:t>
            </a:r>
            <a:r>
              <a:rPr lang="zh-CN" altLang="en-US" dirty="0"/>
              <a:t>命令配置网络</a:t>
            </a:r>
            <a:endParaRPr lang="zh-CN" altLang="en-US" b="0" dirty="0"/>
          </a:p>
        </p:txBody>
      </p:sp>
      <p:sp>
        <p:nvSpPr>
          <p:cNvPr id="2" name="文本框 1"/>
          <p:cNvSpPr txBox="1"/>
          <p:nvPr/>
        </p:nvSpPr>
        <p:spPr>
          <a:xfrm>
            <a:off x="984793" y="1471587"/>
            <a:ext cx="9888772" cy="99751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nmcli</a:t>
            </a:r>
            <a:r>
              <a:rPr lang="zh-CN" altLang="en-US" sz="2000" dirty="0">
                <a:solidFill>
                  <a:srgbClr val="4C6062"/>
                </a:solidFill>
                <a:latin typeface="微软雅黑" panose="020B0503020204020204" pitchFamily="34" charset="-122"/>
                <a:ea typeface="微软雅黑" panose="020B0503020204020204" pitchFamily="34" charset="-122"/>
              </a:rPr>
              <a:t>命令和</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sysconfig</a:t>
            </a:r>
            <a:r>
              <a:rPr lang="en-US" altLang="zh-CN" sz="2000" dirty="0">
                <a:solidFill>
                  <a:srgbClr val="4C6062"/>
                </a:solidFill>
                <a:latin typeface="微软雅黑" panose="020B0503020204020204" pitchFamily="34" charset="-122"/>
                <a:ea typeface="微软雅黑" panose="020B0503020204020204" pitchFamily="34" charset="-122"/>
              </a:rPr>
              <a:t>/network-scripts/</a:t>
            </a:r>
            <a:r>
              <a:rPr lang="en-US" altLang="zh-CN" sz="2000" dirty="0" err="1">
                <a:solidFill>
                  <a:srgbClr val="4C6062"/>
                </a:solidFill>
                <a:latin typeface="微软雅黑" panose="020B0503020204020204" pitchFamily="34" charset="-122"/>
                <a:ea typeface="微软雅黑" panose="020B0503020204020204" pitchFamily="34" charset="-122"/>
              </a:rPr>
              <a:t>ifcfg</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文件的对应关系</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492096"/>
            <a:ext cx="10028789" cy="3833298"/>
          </a:xfrm>
          <a:prstGeom prst="rect">
            <a:avLst/>
          </a:prstGeom>
        </p:spPr>
      </p:pic>
      <p:graphicFrame>
        <p:nvGraphicFramePr>
          <p:cNvPr id="3" name="表格 2"/>
          <p:cNvGraphicFramePr>
            <a:graphicFrameLocks noGrp="1"/>
          </p:cNvGraphicFramePr>
          <p:nvPr/>
        </p:nvGraphicFramePr>
        <p:xfrm>
          <a:off x="2728779" y="2590862"/>
          <a:ext cx="6799396" cy="3505928"/>
        </p:xfrm>
        <a:graphic>
          <a:graphicData uri="http://schemas.openxmlformats.org/drawingml/2006/table">
            <a:tbl>
              <a:tblPr firstRow="1" firstCol="1" bandRow="1">
                <a:tableStyleId>{5C22544A-7EE6-4342-B048-85BDC9FD1C3A}</a:tableStyleId>
              </a:tblPr>
              <a:tblGrid>
                <a:gridCol w="2772718"/>
                <a:gridCol w="4026678"/>
              </a:tblGrid>
              <a:tr h="264492">
                <a:tc>
                  <a:txBody>
                    <a:bodyPr/>
                    <a:lstStyle/>
                    <a:p>
                      <a:pPr algn="ctr">
                        <a:lnSpc>
                          <a:spcPts val="1600"/>
                        </a:lnSpc>
                        <a:spcBef>
                          <a:spcPts val="120"/>
                        </a:spcBef>
                        <a:spcAft>
                          <a:spcPts val="120"/>
                        </a:spcAft>
                      </a:pPr>
                      <a:r>
                        <a:rPr lang="en-US" sz="1200" kern="100" dirty="0">
                          <a:effectLst/>
                        </a:rPr>
                        <a:t>nmcli</a:t>
                      </a:r>
                      <a:r>
                        <a:rPr lang="zh-CN" sz="1200" kern="100" dirty="0">
                          <a:effectLst/>
                        </a:rPr>
                        <a:t>命令</a:t>
                      </a:r>
                      <a:endParaRPr lang="zh-CN" sz="12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en-US" sz="1200" kern="100">
                          <a:effectLst/>
                        </a:rPr>
                        <a:t>/etc/sysconfig/network-scripts/ifcfg-*</a:t>
                      </a:r>
                      <a:r>
                        <a:rPr lang="zh-CN" sz="1200" kern="100">
                          <a:effectLst/>
                        </a:rPr>
                        <a:t>文件</a:t>
                      </a:r>
                      <a:endParaRPr lang="zh-CN" sz="1200" kern="100">
                        <a:solidFill>
                          <a:srgbClr val="FFFFFF"/>
                        </a:solidFill>
                        <a:effectLst/>
                        <a:latin typeface="方正兰亭黑简体"/>
                        <a:cs typeface="Times New Roman" panose="02020603050405020304" pitchFamily="18" charset="0"/>
                      </a:endParaRPr>
                    </a:p>
                  </a:txBody>
                  <a:tcPr marL="68580" marR="68580" marT="0" marB="0" anchor="ctr"/>
                </a:tc>
              </a:tr>
              <a:tr h="264024">
                <a:tc>
                  <a:txBody>
                    <a:bodyPr/>
                    <a:lstStyle/>
                    <a:p>
                      <a:pPr>
                        <a:lnSpc>
                          <a:spcPts val="1600"/>
                        </a:lnSpc>
                        <a:spcBef>
                          <a:spcPts val="120"/>
                        </a:spcBef>
                        <a:spcAft>
                          <a:spcPts val="120"/>
                        </a:spcAft>
                      </a:pPr>
                      <a:r>
                        <a:rPr lang="en-US" sz="1200" kern="100">
                          <a:effectLst/>
                        </a:rPr>
                        <a:t>ipv4.method manual</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BOOTPROTO=none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ipv4.method auto</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BOOTPROTO=dhcp</a:t>
                      </a:r>
                      <a:endParaRPr lang="zh-CN" sz="1200" kern="100">
                        <a:effectLst/>
                        <a:latin typeface="Times New Roman" panose="02020603050405020304" pitchFamily="18" charset="0"/>
                        <a:ea typeface="方正书宋简体"/>
                      </a:endParaRPr>
                    </a:p>
                  </a:txBody>
                  <a:tcPr marL="68580" marR="68580" marT="0" marB="0" anchor="ctr"/>
                </a:tc>
              </a:tr>
              <a:tr h="601196">
                <a:tc>
                  <a:txBody>
                    <a:bodyPr/>
                    <a:lstStyle/>
                    <a:p>
                      <a:pPr>
                        <a:lnSpc>
                          <a:spcPts val="1600"/>
                        </a:lnSpc>
                        <a:spcBef>
                          <a:spcPts val="120"/>
                        </a:spcBef>
                        <a:spcAft>
                          <a:spcPts val="120"/>
                        </a:spcAft>
                      </a:pPr>
                      <a:r>
                        <a:rPr lang="en-US" sz="1200" kern="100">
                          <a:effectLst/>
                        </a:rPr>
                        <a:t>ipv4.addresses 192.0.2.1/24</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IPADDR=192.0.2.1</a:t>
                      </a:r>
                      <a:endParaRPr lang="zh-CN" sz="1200" kern="100">
                        <a:effectLst/>
                      </a:endParaRPr>
                    </a:p>
                    <a:p>
                      <a:pPr>
                        <a:lnSpc>
                          <a:spcPts val="1600"/>
                        </a:lnSpc>
                        <a:spcBef>
                          <a:spcPts val="120"/>
                        </a:spcBef>
                        <a:spcAft>
                          <a:spcPts val="120"/>
                        </a:spcAft>
                      </a:pPr>
                      <a:r>
                        <a:rPr lang="en-US" sz="1200" kern="100">
                          <a:effectLst/>
                        </a:rPr>
                        <a:t>PREFIX=24</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gw4 192.0.2.254</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GATEWAY=192.0.2.254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ipv4.dns 8.8.8.8</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DNS0=8.8.8.8</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ipv4.dns-search example.com</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DOMAIN=example.com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ipv4.ignore-auto-dns true</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PEERDNS=no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connection.autoconnect yes</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ONBOOT=yes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connection.id eth0</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NAME=eth0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connection.interface-name eth0</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a:effectLst/>
                        </a:rPr>
                        <a:t>DEVICE=eth0 </a:t>
                      </a:r>
                      <a:endParaRPr lang="zh-CN" sz="1200" kern="100">
                        <a:effectLst/>
                        <a:latin typeface="Times New Roman" panose="02020603050405020304" pitchFamily="18" charset="0"/>
                        <a:ea typeface="方正书宋简体"/>
                      </a:endParaRPr>
                    </a:p>
                  </a:txBody>
                  <a:tcPr marL="68580" marR="68580" marT="0" marB="0" anchor="ctr"/>
                </a:tc>
              </a:tr>
              <a:tr h="264024">
                <a:tc>
                  <a:txBody>
                    <a:bodyPr/>
                    <a:lstStyle/>
                    <a:p>
                      <a:pPr>
                        <a:lnSpc>
                          <a:spcPts val="1600"/>
                        </a:lnSpc>
                        <a:spcBef>
                          <a:spcPts val="120"/>
                        </a:spcBef>
                        <a:spcAft>
                          <a:spcPts val="120"/>
                        </a:spcAft>
                      </a:pPr>
                      <a:r>
                        <a:rPr lang="en-US" sz="1200" kern="100">
                          <a:effectLst/>
                        </a:rPr>
                        <a:t>802-3-ethernet.mac-address . . .</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200" kern="100" dirty="0">
                          <a:effectLst/>
                        </a:rPr>
                        <a:t>HWADDR= . . .</a:t>
                      </a:r>
                      <a:endParaRPr lang="zh-CN" sz="12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137153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配置统信</a:t>
            </a:r>
            <a:r>
              <a:rPr lang="en-US" altLang="zh-CN" dirty="0"/>
              <a:t>UOS V20</a:t>
            </a:r>
            <a:r>
              <a:rPr lang="zh-CN" altLang="en-US" dirty="0"/>
              <a:t>下的</a:t>
            </a:r>
            <a:r>
              <a:rPr lang="en-US" altLang="zh-CN" dirty="0"/>
              <a:t>TCP/IP</a:t>
            </a:r>
            <a:r>
              <a:rPr lang="zh-CN" altLang="en-US" dirty="0"/>
              <a:t>和远程管理</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文本框 9"/>
          <p:cNvSpPr txBox="1"/>
          <p:nvPr/>
        </p:nvSpPr>
        <p:spPr>
          <a:xfrm>
            <a:off x="874280" y="5791994"/>
            <a:ext cx="6106390" cy="318805"/>
          </a:xfrm>
          <a:prstGeom prst="rect">
            <a:avLst/>
          </a:prstGeom>
          <a:noFill/>
        </p:spPr>
        <p:txBody>
          <a:bodyPr wrap="square">
            <a:spAutoFit/>
          </a:bodyPr>
          <a:lstStyle/>
          <a:p>
            <a:pPr algn="ctr">
              <a:lnSpc>
                <a:spcPts val="1600"/>
              </a:lnSpc>
              <a:spcAft>
                <a:spcPts val="600"/>
              </a:spcAft>
            </a:pPr>
            <a:r>
              <a:rPr lang="zh-CN" altLang="zh-CN" sz="2400" kern="100" dirty="0">
                <a:effectLst/>
                <a:latin typeface="Arial" panose="020B0604020202020204" pitchFamily="34" charset="0"/>
                <a:ea typeface="方正兰亭黑简体"/>
                <a:cs typeface="Times New Roman" panose="02020603050405020304" pitchFamily="18" charset="0"/>
              </a:rPr>
              <a:t>配置</a:t>
            </a:r>
            <a:r>
              <a:rPr lang="en-US" altLang="zh-CN" sz="2400" kern="100" dirty="0">
                <a:effectLst/>
                <a:latin typeface="Arial" panose="020B0604020202020204" pitchFamily="34" charset="0"/>
                <a:ea typeface="方正兰亭黑简体"/>
                <a:cs typeface="Times New Roman" panose="02020603050405020304" pitchFamily="18" charset="0"/>
              </a:rPr>
              <a:t>TCP-IP</a:t>
            </a:r>
            <a:r>
              <a:rPr lang="zh-CN" altLang="zh-CN" sz="2400" kern="100" dirty="0">
                <a:effectLst/>
                <a:latin typeface="Arial" panose="020B0604020202020204" pitchFamily="34" charset="0"/>
                <a:ea typeface="方正兰亭黑简体"/>
                <a:cs typeface="Times New Roman" panose="02020603050405020304" pitchFamily="18" charset="0"/>
              </a:rPr>
              <a:t>网络接口</a:t>
            </a:r>
            <a:endParaRPr lang="zh-CN" altLang="zh-CN" sz="2400" kern="100" dirty="0">
              <a:effectLst/>
              <a:latin typeface="Arial" panose="020B0604020202020204" pitchFamily="34" charset="0"/>
              <a:ea typeface="方正兰亭黑简体"/>
              <a:cs typeface="Times New Roman" panose="02020603050405020304" pitchFamily="18" charset="0"/>
            </a:endParaRPr>
          </a:p>
        </p:txBody>
      </p:sp>
      <p:sp>
        <p:nvSpPr>
          <p:cNvPr id="12" name="文本框 11"/>
          <p:cNvSpPr txBox="1"/>
          <p:nvPr/>
        </p:nvSpPr>
        <p:spPr>
          <a:xfrm>
            <a:off x="4303280" y="5772004"/>
            <a:ext cx="6106390" cy="318805"/>
          </a:xfrm>
          <a:prstGeom prst="rect">
            <a:avLst/>
          </a:prstGeom>
          <a:noFill/>
        </p:spPr>
        <p:txBody>
          <a:bodyPr wrap="square">
            <a:spAutoFit/>
          </a:bodyPr>
          <a:lstStyle/>
          <a:p>
            <a:pPr algn="ctr">
              <a:lnSpc>
                <a:spcPts val="1600"/>
              </a:lnSpc>
              <a:spcAft>
                <a:spcPts val="600"/>
              </a:spcAft>
            </a:pPr>
            <a:r>
              <a:rPr lang="zh-CN" altLang="en-US" sz="2400" kern="100" dirty="0">
                <a:effectLst/>
                <a:latin typeface="Arial" panose="020B0604020202020204" pitchFamily="34" charset="0"/>
                <a:ea typeface="方正兰亭黑简体"/>
                <a:cs typeface="Times New Roman" panose="02020603050405020304" pitchFamily="18" charset="0"/>
              </a:rPr>
              <a:t>配置与管理</a:t>
            </a:r>
            <a:r>
              <a:rPr lang="en-US" altLang="zh-CN" sz="2400" kern="100" dirty="0">
                <a:effectLst/>
                <a:latin typeface="Arial" panose="020B0604020202020204" pitchFamily="34" charset="0"/>
                <a:ea typeface="方正兰亭黑简体"/>
                <a:cs typeface="Times New Roman" panose="02020603050405020304" pitchFamily="18" charset="0"/>
              </a:rPr>
              <a:t>firewall</a:t>
            </a:r>
            <a:endParaRPr lang="zh-CN" altLang="zh-CN" sz="2400" kern="100" dirty="0">
              <a:effectLst/>
              <a:latin typeface="Arial" panose="020B0604020202020204" pitchFamily="34" charset="0"/>
              <a:ea typeface="方正兰亭黑简体"/>
              <a:cs typeface="Times New Roman" panose="02020603050405020304" pitchFamily="18" charset="0"/>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46775" y="2623189"/>
            <a:ext cx="2878653" cy="287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7775" y="2623189"/>
            <a:ext cx="2878653" cy="287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370701"/>
          </a:xfrm>
          <a:prstGeom prst="rect">
            <a:avLst/>
          </a:prstGeom>
          <a:noFill/>
        </p:spPr>
        <p:txBody>
          <a:bodyPr wrap="square" rtlCol="0" anchor="t">
            <a:spAutoFit/>
          </a:bodyPr>
          <a:lstStyle/>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．项目实训目的</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掌握</a:t>
            </a:r>
            <a:r>
              <a:rPr lang="en-US" altLang="zh-CN" sz="1800" dirty="0">
                <a:solidFill>
                  <a:srgbClr val="4C6062"/>
                </a:solidFill>
                <a:latin typeface="微软雅黑" panose="020B0503020204020204" pitchFamily="34" charset="-122"/>
                <a:ea typeface="微软雅黑" panose="020B0503020204020204" pitchFamily="34" charset="-122"/>
              </a:rPr>
              <a:t>Linux</a:t>
            </a:r>
            <a:r>
              <a:rPr lang="zh-CN" altLang="en-US" sz="1800" dirty="0">
                <a:solidFill>
                  <a:srgbClr val="4C6062"/>
                </a:solidFill>
                <a:latin typeface="微软雅黑" panose="020B0503020204020204" pitchFamily="34" charset="-122"/>
                <a:ea typeface="微软雅黑" panose="020B0503020204020204" pitchFamily="34" charset="-122"/>
              </a:rPr>
              <a:t>下</a:t>
            </a:r>
            <a:r>
              <a:rPr lang="en-US" altLang="zh-CN" sz="1800" dirty="0">
                <a:solidFill>
                  <a:srgbClr val="4C6062"/>
                </a:solidFill>
                <a:latin typeface="微软雅黑" panose="020B0503020204020204" pitchFamily="34" charset="-122"/>
                <a:ea typeface="微软雅黑" panose="020B0503020204020204" pitchFamily="34" charset="-122"/>
              </a:rPr>
              <a:t>TCP/IP</a:t>
            </a:r>
            <a:r>
              <a:rPr lang="zh-CN" altLang="en-US" sz="1800" dirty="0">
                <a:solidFill>
                  <a:srgbClr val="4C6062"/>
                </a:solidFill>
                <a:latin typeface="微软雅黑" panose="020B0503020204020204" pitchFamily="34" charset="-122"/>
                <a:ea typeface="微软雅黑" panose="020B0503020204020204" pitchFamily="34" charset="-122"/>
              </a:rPr>
              <a:t>网络的设置方法。</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学会使用命令检测网络配置。</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学会启用和禁用系统服务。</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掌握</a:t>
            </a:r>
            <a:r>
              <a:rPr lang="en-US" altLang="zh-CN" sz="1800" dirty="0">
                <a:solidFill>
                  <a:srgbClr val="4C6062"/>
                </a:solidFill>
                <a:latin typeface="微软雅黑" panose="020B0503020204020204" pitchFamily="34" charset="-122"/>
                <a:ea typeface="微软雅黑" panose="020B0503020204020204" pitchFamily="34" charset="-122"/>
              </a:rPr>
              <a:t>SSH</a:t>
            </a:r>
            <a:r>
              <a:rPr lang="zh-CN" altLang="en-US" sz="1800" dirty="0">
                <a:solidFill>
                  <a:srgbClr val="4C6062"/>
                </a:solidFill>
                <a:latin typeface="微软雅黑" panose="020B0503020204020204" pitchFamily="34" charset="-122"/>
                <a:ea typeface="微软雅黑" panose="020B0503020204020204" pitchFamily="34" charset="-122"/>
              </a:rPr>
              <a:t>服务及应用。</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．项目背景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 某企业新增了统信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服务器，但还没有配置</a:t>
            </a:r>
            <a:r>
              <a:rPr lang="en-US" altLang="zh-CN" sz="1800" dirty="0">
                <a:solidFill>
                  <a:srgbClr val="4C6062"/>
                </a:solidFill>
                <a:latin typeface="微软雅黑" panose="020B0503020204020204" pitchFamily="34" charset="-122"/>
                <a:ea typeface="微软雅黑" panose="020B0503020204020204" pitchFamily="34" charset="-122"/>
              </a:rPr>
              <a:t>TCP/IP</a:t>
            </a:r>
            <a:r>
              <a:rPr lang="zh-CN" altLang="en-US" sz="1800" dirty="0">
                <a:solidFill>
                  <a:srgbClr val="4C6062"/>
                </a:solidFill>
                <a:latin typeface="微软雅黑" panose="020B0503020204020204" pitchFamily="34" charset="-122"/>
                <a:ea typeface="微软雅黑" panose="020B0503020204020204" pitchFamily="34" charset="-122"/>
              </a:rPr>
              <a:t>网络参数，请设置好各项</a:t>
            </a:r>
            <a:r>
              <a:rPr lang="en-US" altLang="zh-CN" sz="1800" dirty="0">
                <a:solidFill>
                  <a:srgbClr val="4C6062"/>
                </a:solidFill>
                <a:latin typeface="微软雅黑" panose="020B0503020204020204" pitchFamily="34" charset="-122"/>
                <a:ea typeface="微软雅黑" panose="020B0503020204020204" pitchFamily="34" charset="-122"/>
              </a:rPr>
              <a:t>TCP/IP</a:t>
            </a:r>
            <a:r>
              <a:rPr lang="zh-CN" altLang="en-US" sz="1800" dirty="0">
                <a:solidFill>
                  <a:srgbClr val="4C6062"/>
                </a:solidFill>
                <a:latin typeface="微软雅黑" panose="020B0503020204020204" pitchFamily="34" charset="-122"/>
                <a:ea typeface="微软雅黑" panose="020B0503020204020204" pitchFamily="34" charset="-122"/>
              </a:rPr>
              <a:t>参数，并连通网络（使用不同的方法）。</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要求用户在多个配置文件中快速切换。在公司网络中使用笔记本电脑时需要手动指定网络的</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地址，而回到家中则是使用</a:t>
            </a:r>
            <a:r>
              <a:rPr lang="en-US" altLang="zh-CN" sz="1800" dirty="0">
                <a:solidFill>
                  <a:srgbClr val="4C6062"/>
                </a:solidFill>
                <a:latin typeface="微软雅黑" panose="020B0503020204020204" pitchFamily="34" charset="-122"/>
                <a:ea typeface="微软雅黑" panose="020B0503020204020204" pitchFamily="34" charset="-122"/>
              </a:rPr>
              <a:t>DHCP</a:t>
            </a:r>
            <a:r>
              <a:rPr lang="zh-CN" altLang="en-US" sz="1800" dirty="0">
                <a:solidFill>
                  <a:srgbClr val="4C6062"/>
                </a:solidFill>
                <a:latin typeface="微软雅黑" panose="020B0503020204020204" pitchFamily="34" charset="-122"/>
                <a:ea typeface="微软雅黑" panose="020B0503020204020204" pitchFamily="34" charset="-122"/>
              </a:rPr>
              <a:t>自动分配</a:t>
            </a:r>
            <a:r>
              <a:rPr lang="en-US" altLang="zh-CN" sz="1800" dirty="0">
                <a:solidFill>
                  <a:srgbClr val="4C6062"/>
                </a:solidFill>
                <a:latin typeface="微软雅黑" panose="020B0503020204020204" pitchFamily="34" charset="-122"/>
                <a:ea typeface="微软雅黑" panose="020B0503020204020204" pitchFamily="34" charset="-122"/>
              </a:rPr>
              <a:t>IP</a:t>
            </a:r>
            <a:r>
              <a:rPr lang="zh-CN" altLang="en-US" sz="1800" dirty="0">
                <a:solidFill>
                  <a:srgbClr val="4C6062"/>
                </a:solidFill>
                <a:latin typeface="微软雅黑" panose="020B0503020204020204" pitchFamily="34" charset="-122"/>
                <a:ea typeface="微软雅黑" panose="020B0503020204020204" pitchFamily="34" charset="-122"/>
              </a:rPr>
              <a:t>地址。</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 通过</a:t>
            </a:r>
            <a:r>
              <a:rPr lang="en-US" altLang="zh-CN" sz="1800" dirty="0">
                <a:solidFill>
                  <a:srgbClr val="4C6062"/>
                </a:solidFill>
                <a:latin typeface="微软雅黑" panose="020B0503020204020204" pitchFamily="34" charset="-122"/>
                <a:ea typeface="微软雅黑" panose="020B0503020204020204" pitchFamily="34" charset="-122"/>
              </a:rPr>
              <a:t>SSH</a:t>
            </a:r>
            <a:r>
              <a:rPr lang="zh-CN" altLang="en-US" sz="1800" dirty="0">
                <a:solidFill>
                  <a:srgbClr val="4C6062"/>
                </a:solidFill>
                <a:latin typeface="微软雅黑" panose="020B0503020204020204" pitchFamily="34" charset="-122"/>
                <a:ea typeface="微软雅黑" panose="020B0503020204020204" pitchFamily="34" charset="-122"/>
              </a:rPr>
              <a:t>服务访问远程主机，可以使用证书登录远程主机，不需要输入远程主机的用户名和密码。</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④ 使用</a:t>
            </a:r>
            <a:r>
              <a:rPr lang="en-US" altLang="zh-CN" sz="1800" dirty="0">
                <a:solidFill>
                  <a:srgbClr val="4C6062"/>
                </a:solidFill>
                <a:latin typeface="微软雅黑" panose="020B0503020204020204" pitchFamily="34" charset="-122"/>
                <a:ea typeface="微软雅黑" panose="020B0503020204020204" pitchFamily="34" charset="-122"/>
              </a:rPr>
              <a:t>VNC</a:t>
            </a:r>
            <a:r>
              <a:rPr lang="zh-CN" altLang="en-US" sz="1800" dirty="0">
                <a:solidFill>
                  <a:srgbClr val="4C6062"/>
                </a:solidFill>
                <a:latin typeface="微软雅黑" panose="020B0503020204020204" pitchFamily="34" charset="-122"/>
                <a:ea typeface="微软雅黑" panose="020B0503020204020204" pitchFamily="34" charset="-122"/>
              </a:rPr>
              <a:t>服务访问远程主机，使用图形界面访问，桌面端口号为</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．项目实训内容</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在统信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系统下练习</a:t>
            </a:r>
            <a:r>
              <a:rPr lang="en-US" altLang="zh-CN" sz="1800" dirty="0">
                <a:solidFill>
                  <a:srgbClr val="4C6062"/>
                </a:solidFill>
                <a:latin typeface="微软雅黑" panose="020B0503020204020204" pitchFamily="34" charset="-122"/>
                <a:ea typeface="微软雅黑" panose="020B0503020204020204" pitchFamily="34" charset="-122"/>
              </a:rPr>
              <a:t>TCP/IP</a:t>
            </a:r>
            <a:r>
              <a:rPr lang="zh-CN" altLang="en-US" sz="1800" dirty="0">
                <a:solidFill>
                  <a:srgbClr val="4C6062"/>
                </a:solidFill>
                <a:latin typeface="微软雅黑" panose="020B0503020204020204" pitchFamily="34" charset="-122"/>
                <a:ea typeface="微软雅黑" panose="020B0503020204020204" pitchFamily="34" charset="-122"/>
              </a:rPr>
              <a:t>网络设置、网络检测方法、创建实用的网络会话、</a:t>
            </a:r>
            <a:r>
              <a:rPr lang="en-US" altLang="zh-CN" sz="1800" dirty="0">
                <a:solidFill>
                  <a:srgbClr val="4C6062"/>
                </a:solidFill>
                <a:latin typeface="微软雅黑" panose="020B0503020204020204" pitchFamily="34" charset="-122"/>
                <a:ea typeface="微软雅黑" panose="020B0503020204020204" pitchFamily="34" charset="-122"/>
              </a:rPr>
              <a:t>SSH</a:t>
            </a:r>
            <a:r>
              <a:rPr lang="zh-CN" altLang="en-US" sz="1800" dirty="0">
                <a:solidFill>
                  <a:srgbClr val="4C6062"/>
                </a:solidFill>
                <a:latin typeface="微软雅黑" panose="020B0503020204020204" pitchFamily="34" charset="-122"/>
                <a:ea typeface="微软雅黑" panose="020B0503020204020204" pitchFamily="34" charset="-122"/>
              </a:rPr>
              <a:t>服务和</a:t>
            </a:r>
            <a:r>
              <a:rPr lang="en-US" altLang="zh-CN" sz="1800" dirty="0">
                <a:solidFill>
                  <a:srgbClr val="4C6062"/>
                </a:solidFill>
                <a:latin typeface="微软雅黑" panose="020B0503020204020204" pitchFamily="34" charset="-122"/>
                <a:ea typeface="微软雅黑" panose="020B0503020204020204" pitchFamily="34" charset="-122"/>
              </a:rPr>
              <a:t>VNC</a:t>
            </a:r>
            <a:r>
              <a:rPr lang="zh-CN" altLang="en-US" sz="1800" dirty="0">
                <a:solidFill>
                  <a:srgbClr val="4C6062"/>
                </a:solidFill>
                <a:latin typeface="微软雅黑" panose="020B0503020204020204" pitchFamily="34" charset="-122"/>
                <a:ea typeface="微软雅黑" panose="020B0503020204020204" pitchFamily="34" charset="-122"/>
              </a:rPr>
              <a:t>服务。</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配置统信</a:t>
            </a:r>
            <a:r>
              <a:rPr lang="en-US" altLang="zh-CN" dirty="0"/>
              <a:t>UOS V20</a:t>
            </a:r>
            <a:r>
              <a:rPr lang="zh-CN" altLang="en-US" dirty="0"/>
              <a:t>下的</a:t>
            </a:r>
            <a:r>
              <a:rPr lang="en-US" altLang="zh-CN" dirty="0"/>
              <a:t>TCP/IP</a:t>
            </a:r>
            <a:r>
              <a:rPr lang="zh-CN" altLang="en-US" dirty="0"/>
              <a:t>和远程管理</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四、项目实录</a:t>
            </a:r>
            <a:endParaRPr lang="zh-CN" altLang="en-US" dirty="0"/>
          </a:p>
        </p:txBody>
      </p:sp>
      <p:sp>
        <p:nvSpPr>
          <p:cNvPr id="6" name="内容占位符 5"/>
          <p:cNvSpPr>
            <a:spLocks noGrp="1"/>
          </p:cNvSpPr>
          <p:nvPr>
            <p:ph idx="13"/>
          </p:nvPr>
        </p:nvSpPr>
        <p:spPr/>
        <p:txBody>
          <a:bodyPr>
            <a:normAutofit/>
          </a:bodyPr>
          <a:lstStyle/>
          <a:p>
            <a:r>
              <a:rPr lang="zh-CN" altLang="en-US" dirty="0"/>
              <a:t>其他需要说明的信息</a:t>
            </a:r>
            <a:endParaRPr lang="zh-CN" altLang="en-US" dirty="0"/>
          </a:p>
        </p:txBody>
      </p:sp>
      <p:sp>
        <p:nvSpPr>
          <p:cNvPr id="2" name="文本框 1"/>
          <p:cNvSpPr txBox="1"/>
          <p:nvPr/>
        </p:nvSpPr>
        <p:spPr>
          <a:xfrm>
            <a:off x="739614" y="1905794"/>
            <a:ext cx="10236361" cy="2115451"/>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本项目后的实训视频、其他文件请详见随书光盘。</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本教材电子教案、试卷等全套资源提供群： </a:t>
            </a:r>
            <a:r>
              <a:rPr lang="en-US" altLang="zh-CN" sz="2000" kern="100" dirty="0">
                <a:latin typeface="+mn-ea"/>
                <a:cs typeface="Times New Roman" panose="02020603050405020304" pitchFamily="18" charset="0"/>
              </a:rPr>
              <a:t>414901724</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作者</a:t>
            </a:r>
            <a:r>
              <a:rPr lang="en-US" altLang="zh-CN" sz="2000" kern="100" dirty="0">
                <a:latin typeface="+mn-ea"/>
                <a:cs typeface="Times New Roman" panose="02020603050405020304" pitchFamily="18" charset="0"/>
              </a:rPr>
              <a:t>QQ</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68433059</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教材</a:t>
            </a:r>
            <a:r>
              <a:rPr lang="en-US" altLang="zh-CN" sz="2000" kern="100" dirty="0">
                <a:latin typeface="+mn-ea"/>
                <a:cs typeface="Times New Roman" panose="02020603050405020304" pitchFamily="18" charset="0"/>
              </a:rPr>
              <a:t>ISBN</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273875"/>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“盛年不重来，一日难再晨。及时当勉励，岁月不待人。”盛世之下，青年学生要惜时如金，学好知识，报效国家。</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986053"/>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585323"/>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雪人计划：</a:t>
            </a:r>
            <a:endPar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1800" dirty="0">
                <a:solidFill>
                  <a:prstClr val="black"/>
                </a:solidFill>
                <a:latin typeface="仿宋" panose="02010609060101010101" pitchFamily="49" charset="-122"/>
                <a:ea typeface="仿宋" panose="02010609060101010101" pitchFamily="49" charset="-122"/>
              </a:rPr>
              <a:t>    </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2019</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11</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月</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26</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日是全球互联网发展历程中值得铭记的一天，一封来自欧洲</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RIPE NCC</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的邮件宣布全球</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43</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亿个</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IPv4</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地址正式耗尽，人类互联网跨入了</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IPv6</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时代。</a:t>
            </a:r>
            <a:endPar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lang="zh-CN" altLang="en-US" sz="1800" dirty="0">
                <a:solidFill>
                  <a:prstClr val="black"/>
                </a:solidFill>
                <a:latin typeface="仿宋" panose="02010609060101010101" pitchFamily="49" charset="-122"/>
                <a:ea typeface="仿宋" panose="02010609060101010101" pitchFamily="49" charset="-122"/>
              </a:rPr>
              <a:t>    对于我国而言，在接下来的</a:t>
            </a:r>
            <a:r>
              <a:rPr lang="en-US" altLang="zh-CN" sz="1800" dirty="0">
                <a:solidFill>
                  <a:prstClr val="black"/>
                </a:solidFill>
                <a:latin typeface="仿宋" panose="02010609060101010101" pitchFamily="49" charset="-122"/>
                <a:ea typeface="仿宋" panose="02010609060101010101" pitchFamily="49" charset="-122"/>
              </a:rPr>
              <a:t>IPv6</a:t>
            </a:r>
            <a:r>
              <a:rPr lang="zh-CN" altLang="en-US" sz="1800" dirty="0">
                <a:solidFill>
                  <a:prstClr val="black"/>
                </a:solidFill>
                <a:latin typeface="仿宋" panose="02010609060101010101" pitchFamily="49" charset="-122"/>
                <a:ea typeface="仿宋" panose="02010609060101010101" pitchFamily="49" charset="-122"/>
              </a:rPr>
              <a:t>时代，我国存在着巨大机遇，其中我国推出的“雪人计划” 就是一个益国益民的大事，这一计划必将助力中华民族的伟大复兴，助力我国在互联网方面取得更多话语权和发展权。让我们拭目以待吧！</a:t>
            </a:r>
            <a:endParaRPr lang="zh-CN" altLang="en-US" sz="1800" dirty="0">
              <a:solidFill>
                <a:prstClr val="black"/>
              </a:solidFill>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修改主机名</a:t>
            </a:r>
            <a:endParaRPr lang="zh-CN" altLang="en-US" dirty="0"/>
          </a:p>
        </p:txBody>
      </p:sp>
      <p:sp>
        <p:nvSpPr>
          <p:cNvPr id="2" name="文本框 1"/>
          <p:cNvSpPr txBox="1"/>
          <p:nvPr/>
        </p:nvSpPr>
        <p:spPr>
          <a:xfrm>
            <a:off x="1065864" y="1783057"/>
            <a:ext cx="10363200" cy="326961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主机要与网络中的其他主机通信，首先要正确配置网络。网络配置通常包括主机名、</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地址、子网掩码、默认网关、</a:t>
            </a:r>
            <a:r>
              <a:rPr lang="en-US" altLang="zh-CN" sz="2000" dirty="0">
                <a:solidFill>
                  <a:srgbClr val="4C6062"/>
                </a:solidFill>
                <a:latin typeface="微软雅黑" panose="020B0503020204020204" pitchFamily="34" charset="-122"/>
                <a:ea typeface="微软雅黑" panose="020B0503020204020204" pitchFamily="34" charset="-122"/>
              </a:rPr>
              <a:t>DNS</a:t>
            </a:r>
            <a:r>
              <a:rPr lang="zh-CN" altLang="en-US" sz="2000" dirty="0">
                <a:solidFill>
                  <a:srgbClr val="4C6062"/>
                </a:solidFill>
                <a:latin typeface="微软雅黑" panose="020B0503020204020204" pitchFamily="34" charset="-122"/>
                <a:ea typeface="微软雅黑" panose="020B0503020204020204" pitchFamily="34" charset="-122"/>
              </a:rPr>
              <a:t>服务器等的设置。设置主机名是首要任务。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有以下</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种形式的主机名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zh-CN" sz="2000" dirty="0">
                <a:solidFill>
                  <a:srgbClr val="4C6062"/>
                </a:solidFill>
                <a:latin typeface="微软雅黑" panose="020B0503020204020204" pitchFamily="34" charset="-122"/>
                <a:ea typeface="微软雅黑" panose="020B0503020204020204" pitchFamily="34" charset="-122"/>
              </a:rPr>
              <a:t>）静态（</a:t>
            </a:r>
            <a:r>
              <a:rPr lang="en-US" altLang="zh-CN" sz="2000" dirty="0">
                <a:solidFill>
                  <a:srgbClr val="4C6062"/>
                </a:solidFill>
                <a:latin typeface="微软雅黑" panose="020B0503020204020204" pitchFamily="34" charset="-122"/>
                <a:ea typeface="微软雅黑" panose="020B0503020204020204" pitchFamily="34" charset="-122"/>
              </a:rPr>
              <a:t>static</a:t>
            </a:r>
            <a:r>
              <a:rPr lang="zh-CN" altLang="zh-CN" sz="2000" dirty="0">
                <a:solidFill>
                  <a:srgbClr val="4C6062"/>
                </a:solidFill>
                <a:latin typeface="微软雅黑" panose="020B0503020204020204" pitchFamily="34" charset="-122"/>
                <a:ea typeface="微软雅黑" panose="020B0503020204020204" pitchFamily="34" charset="-122"/>
              </a:rPr>
              <a:t>）主机名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zh-CN" sz="2000" dirty="0">
                <a:solidFill>
                  <a:srgbClr val="4C6062"/>
                </a:solidFill>
                <a:latin typeface="微软雅黑" panose="020B0503020204020204" pitchFamily="34" charset="-122"/>
                <a:ea typeface="微软雅黑" panose="020B0503020204020204" pitchFamily="34" charset="-122"/>
              </a:rPr>
              <a:t>）瞬态（</a:t>
            </a:r>
            <a:r>
              <a:rPr lang="en-US" altLang="zh-CN" sz="2000" dirty="0">
                <a:solidFill>
                  <a:srgbClr val="4C6062"/>
                </a:solidFill>
                <a:latin typeface="微软雅黑" panose="020B0503020204020204" pitchFamily="34" charset="-122"/>
                <a:ea typeface="微软雅黑" panose="020B0503020204020204" pitchFamily="34" charset="-122"/>
              </a:rPr>
              <a:t>transient</a:t>
            </a:r>
            <a:r>
              <a:rPr lang="zh-CN" altLang="zh-CN" sz="2000" dirty="0">
                <a:solidFill>
                  <a:srgbClr val="4C6062"/>
                </a:solidFill>
                <a:latin typeface="微软雅黑" panose="020B0503020204020204" pitchFamily="34" charset="-122"/>
                <a:ea typeface="微软雅黑" panose="020B0503020204020204" pitchFamily="34" charset="-122"/>
              </a:rPr>
              <a:t>）主机名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zh-CN" sz="2000" dirty="0">
                <a:solidFill>
                  <a:srgbClr val="4C6062"/>
                </a:solidFill>
                <a:latin typeface="微软雅黑" panose="020B0503020204020204" pitchFamily="34" charset="-122"/>
                <a:ea typeface="微软雅黑" panose="020B0503020204020204" pitchFamily="34" charset="-122"/>
              </a:rPr>
              <a:t>）灵活（</a:t>
            </a:r>
            <a:r>
              <a:rPr lang="en-US" altLang="zh-CN" sz="2000" dirty="0">
                <a:solidFill>
                  <a:srgbClr val="4C6062"/>
                </a:solidFill>
                <a:latin typeface="微软雅黑" panose="020B0503020204020204" pitchFamily="34" charset="-122"/>
                <a:ea typeface="微软雅黑" panose="020B0503020204020204" pitchFamily="34" charset="-122"/>
              </a:rPr>
              <a:t>pretty</a:t>
            </a:r>
            <a:r>
              <a:rPr lang="zh-CN" altLang="zh-CN" sz="2000" dirty="0">
                <a:solidFill>
                  <a:srgbClr val="4C6062"/>
                </a:solidFill>
                <a:latin typeface="微软雅黑" panose="020B0503020204020204" pitchFamily="34" charset="-122"/>
                <a:ea typeface="微软雅黑" panose="020B0503020204020204" pitchFamily="34" charset="-122"/>
              </a:rPr>
              <a:t>）主机名</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9" name="图片 8"/>
          <p:cNvPicPr>
            <a:picLocks noChangeAspect="1"/>
          </p:cNvPicPr>
          <p:nvPr/>
        </p:nvPicPr>
        <p:blipFill>
          <a:blip r:embed="rId1"/>
          <a:stretch>
            <a:fillRect/>
          </a:stretch>
        </p:blipFill>
        <p:spPr>
          <a:xfrm>
            <a:off x="1065864" y="3225306"/>
            <a:ext cx="10028789" cy="1505431"/>
          </a:xfrm>
          <a:prstGeom prst="rect">
            <a:avLst/>
          </a:prstGeom>
        </p:spPr>
      </p:pic>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修改主机名方式</a:t>
            </a:r>
            <a:endParaRPr lang="zh-CN" altLang="en-US" dirty="0"/>
          </a:p>
        </p:txBody>
      </p:sp>
      <p:sp>
        <p:nvSpPr>
          <p:cNvPr id="2" name="文本框 1"/>
          <p:cNvSpPr txBox="1"/>
          <p:nvPr/>
        </p:nvSpPr>
        <p:spPr>
          <a:xfrm>
            <a:off x="917576" y="1570517"/>
            <a:ext cx="10363200" cy="1422954"/>
          </a:xfrm>
          <a:prstGeom prst="rect">
            <a:avLst/>
          </a:prstGeom>
          <a:noFill/>
        </p:spPr>
        <p:txBody>
          <a:bodyPr wrap="square" rtlCol="0" anchor="t">
            <a:spAutoFit/>
          </a:bodyPr>
          <a:lstStyle/>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1</a:t>
            </a:r>
            <a:r>
              <a:rPr lang="zh-CN" altLang="fi-FI" sz="2000" dirty="0">
                <a:solidFill>
                  <a:srgbClr val="4C6062"/>
                </a:solidFill>
                <a:latin typeface="微软雅黑" panose="020B0503020204020204" pitchFamily="34" charset="-122"/>
                <a:ea typeface="微软雅黑" panose="020B0503020204020204" pitchFamily="34" charset="-122"/>
              </a:rPr>
              <a:t>．使用</a:t>
            </a:r>
            <a:r>
              <a:rPr lang="fi-FI" altLang="zh-CN" sz="2000" dirty="0">
                <a:solidFill>
                  <a:srgbClr val="4C6062"/>
                </a:solidFill>
                <a:latin typeface="微软雅黑" panose="020B0503020204020204" pitchFamily="34" charset="-122"/>
                <a:ea typeface="微软雅黑" panose="020B0503020204020204" pitchFamily="34" charset="-122"/>
              </a:rPr>
              <a:t>nmtui</a:t>
            </a:r>
            <a:r>
              <a:rPr lang="zh-CN" altLang="fi-FI" sz="2000" dirty="0">
                <a:solidFill>
                  <a:srgbClr val="4C6062"/>
                </a:solidFill>
                <a:latin typeface="微软雅黑" panose="020B0503020204020204" pitchFamily="34" charset="-122"/>
                <a:ea typeface="微软雅黑" panose="020B0503020204020204" pitchFamily="34" charset="-122"/>
              </a:rPr>
              <a:t>修改主机名</a:t>
            </a:r>
            <a:endParaRPr lang="zh-CN" altLang="fi-FI"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[root@Server01 ~]# nmtui</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183840" y="2799166"/>
            <a:ext cx="10028789" cy="2346282"/>
          </a:xfrm>
          <a:prstGeom prst="rect">
            <a:avLst/>
          </a:prstGeom>
        </p:spPr>
      </p:pic>
      <p:sp>
        <p:nvSpPr>
          <p:cNvPr id="7" name="Rectangle 2"/>
          <p:cNvSpPr>
            <a:spLocks noChangeArrowheads="1"/>
          </p:cNvSpPr>
          <p:nvPr/>
        </p:nvSpPr>
        <p:spPr bwMode="auto">
          <a:xfrm>
            <a:off x="0" y="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2575" y="2990334"/>
            <a:ext cx="1366261" cy="198546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
          <p:cNvSpPr>
            <a:spLocks noChangeArrowheads="1"/>
          </p:cNvSpPr>
          <p:nvPr/>
        </p:nvSpPr>
        <p:spPr bwMode="auto">
          <a:xfrm>
            <a:off x="4455100" y="3312257"/>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5100" y="3312257"/>
            <a:ext cx="5231981" cy="14485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修改主机名</a:t>
            </a:r>
            <a:endParaRPr lang="zh-CN" altLang="en-US" dirty="0"/>
          </a:p>
        </p:txBody>
      </p:sp>
      <p:sp>
        <p:nvSpPr>
          <p:cNvPr id="2" name="文本框 1"/>
          <p:cNvSpPr txBox="1"/>
          <p:nvPr/>
        </p:nvSpPr>
        <p:spPr>
          <a:xfrm>
            <a:off x="917576" y="1570517"/>
            <a:ext cx="10363200" cy="5116272"/>
          </a:xfrm>
          <a:prstGeom prst="rect">
            <a:avLst/>
          </a:prstGeom>
          <a:noFill/>
        </p:spPr>
        <p:txBody>
          <a:bodyPr wrap="square" rtlCol="0" anchor="t">
            <a:spAutoFit/>
          </a:bodyPr>
          <a:lstStyle/>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hostnamectl</a:t>
            </a:r>
            <a:r>
              <a:rPr lang="zh-CN" altLang="en-US" sz="2000" dirty="0">
                <a:solidFill>
                  <a:srgbClr val="4C6062"/>
                </a:solidFill>
                <a:latin typeface="微软雅黑" panose="020B0503020204020204" pitchFamily="34" charset="-122"/>
                <a:ea typeface="微软雅黑" panose="020B0503020204020204" pitchFamily="34" charset="-122"/>
              </a:rPr>
              <a:t>修改主机名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）查看主机名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root@Server01 ~]# hostnamectl status</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   Static hostname: Server01</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fi-FI"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2</a:t>
            </a:r>
            <a:r>
              <a:rPr lang="zh-CN" altLang="fi-FI"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设置新的主机名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root@Server01 ~]# hostnamectl set-hostname my.smile.com</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fi-FI"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3</a:t>
            </a:r>
            <a:r>
              <a:rPr lang="zh-CN" altLang="fi-FI"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查看主机名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r>
              <a:rPr lang="fi-FI" altLang="zh-CN" sz="2000" dirty="0">
                <a:solidFill>
                  <a:srgbClr val="4C6062"/>
                </a:solidFill>
                <a:latin typeface="微软雅黑" panose="020B0503020204020204" pitchFamily="34" charset="-122"/>
                <a:ea typeface="微软雅黑" panose="020B0503020204020204" pitchFamily="34" charset="-122"/>
              </a:rPr>
              <a:t>root@Server01 ~]# hostnamectl status</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   Static hostname: my.smile.com</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        ……</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 name="图片 9"/>
          <p:cNvPicPr>
            <a:picLocks noChangeAspect="1"/>
          </p:cNvPicPr>
          <p:nvPr/>
        </p:nvPicPr>
        <p:blipFill>
          <a:blip r:embed="rId1"/>
          <a:stretch>
            <a:fillRect/>
          </a:stretch>
        </p:blipFill>
        <p:spPr>
          <a:xfrm>
            <a:off x="1084780" y="2564289"/>
            <a:ext cx="10028789" cy="865506"/>
          </a:xfrm>
          <a:prstGeom prst="rect">
            <a:avLst/>
          </a:prstGeom>
        </p:spPr>
      </p:pic>
      <p:pic>
        <p:nvPicPr>
          <p:cNvPr id="12" name="图片 11"/>
          <p:cNvPicPr>
            <a:picLocks noChangeAspect="1"/>
          </p:cNvPicPr>
          <p:nvPr/>
        </p:nvPicPr>
        <p:blipFill>
          <a:blip r:embed="rId1"/>
          <a:stretch>
            <a:fillRect/>
          </a:stretch>
        </p:blipFill>
        <p:spPr>
          <a:xfrm>
            <a:off x="1084780" y="3898263"/>
            <a:ext cx="10028789" cy="525303"/>
          </a:xfrm>
          <a:prstGeom prst="rect">
            <a:avLst/>
          </a:prstGeom>
        </p:spPr>
      </p:pic>
      <p:pic>
        <p:nvPicPr>
          <p:cNvPr id="14" name="图片 13"/>
          <p:cNvPicPr>
            <a:picLocks noChangeAspect="1"/>
          </p:cNvPicPr>
          <p:nvPr/>
        </p:nvPicPr>
        <p:blipFill>
          <a:blip r:embed="rId1"/>
          <a:stretch>
            <a:fillRect/>
          </a:stretch>
        </p:blipFill>
        <p:spPr>
          <a:xfrm>
            <a:off x="1076327" y="4801234"/>
            <a:ext cx="10028789" cy="1355487"/>
          </a:xfrm>
          <a:prstGeom prst="rect">
            <a:avLst/>
          </a:prstGeom>
        </p:spPr>
      </p:pic>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7314</Words>
  <Application>WPS 演示</Application>
  <PresentationFormat>自定义</PresentationFormat>
  <Paragraphs>422</Paragraphs>
  <Slides>35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35</vt:i4>
      </vt:variant>
    </vt:vector>
  </HeadingPairs>
  <TitlesOfParts>
    <vt:vector size="53"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方正兰亭刊黑_GBK</vt:lpstr>
      <vt:lpstr>黑体</vt:lpstr>
      <vt:lpstr>方正兰亭黑简体</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506</cp:revision>
  <dcterms:created xsi:type="dcterms:W3CDTF">2006-08-16T00:00:00Z</dcterms:created>
  <dcterms:modified xsi:type="dcterms:W3CDTF">2026-03-07T02:40:45Z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8885FDFD75DD4297BC2839BCD1EC86FD_12</vt:lpwstr>
  </property>
</Properties>
</file>